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78" r:id="rId3"/>
    <p:sldId id="257" r:id="rId4"/>
    <p:sldId id="259" r:id="rId5"/>
    <p:sldId id="258" r:id="rId6"/>
    <p:sldId id="292" r:id="rId7"/>
    <p:sldId id="262" r:id="rId8"/>
    <p:sldId id="293" r:id="rId9"/>
    <p:sldId id="263" r:id="rId10"/>
    <p:sldId id="264" r:id="rId11"/>
    <p:sldId id="265" r:id="rId12"/>
    <p:sldId id="266" r:id="rId13"/>
    <p:sldId id="294" r:id="rId14"/>
    <p:sldId id="267" r:id="rId15"/>
    <p:sldId id="272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6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9CE4AE-23D6-4526-9FC5-E3E4449052F6}">
          <p14:sldIdLst>
            <p14:sldId id="256"/>
          </p14:sldIdLst>
        </p14:section>
        <p14:section name="Balance" id="{705054ED-DB56-FA4C-BB16-D35BDEFFF4C1}">
          <p14:sldIdLst>
            <p14:sldId id="378"/>
            <p14:sldId id="257"/>
            <p14:sldId id="259"/>
            <p14:sldId id="258"/>
            <p14:sldId id="292"/>
            <p14:sldId id="262"/>
            <p14:sldId id="293"/>
            <p14:sldId id="263"/>
            <p14:sldId id="264"/>
            <p14:sldId id="265"/>
            <p14:sldId id="266"/>
            <p14:sldId id="294"/>
            <p14:sldId id="267"/>
            <p14:sldId id="272"/>
            <p14:sldId id="269"/>
            <p14:sldId id="273"/>
            <p14:sldId id="274"/>
            <p14:sldId id="275"/>
            <p14:sldId id="276"/>
            <p14:sldId id="277"/>
            <p14:sldId id="278"/>
            <p14:sldId id="26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7CC74-7A11-4224-951E-71D928DB5D9C}" v="11" dt="2024-06-09T15:05:0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sse Drongesen" userId="86cd602d5b777118" providerId="LiveId" clId="{6AB7CC74-7A11-4224-951E-71D928DB5D9C}"/>
    <pc:docChg chg="modSld">
      <pc:chgData name="Lasse Drongesen" userId="86cd602d5b777118" providerId="LiveId" clId="{6AB7CC74-7A11-4224-951E-71D928DB5D9C}" dt="2024-06-09T15:11:03.833" v="13" actId="14734"/>
      <pc:docMkLst>
        <pc:docMk/>
      </pc:docMkLst>
      <pc:sldChg chg="modSp">
        <pc:chgData name="Lasse Drongesen" userId="86cd602d5b777118" providerId="LiveId" clId="{6AB7CC74-7A11-4224-951E-71D928DB5D9C}" dt="2024-06-08T15:17:10.540" v="0" actId="1076"/>
        <pc:sldMkLst>
          <pc:docMk/>
          <pc:sldMk cId="0" sldId="258"/>
        </pc:sldMkLst>
        <pc:spChg chg="mod">
          <ac:chgData name="Lasse Drongesen" userId="86cd602d5b777118" providerId="LiveId" clId="{6AB7CC74-7A11-4224-951E-71D928DB5D9C}" dt="2024-06-08T15:17:10.540" v="0" actId="1076"/>
          <ac:spMkLst>
            <pc:docMk/>
            <pc:sldMk cId="0" sldId="258"/>
            <ac:spMk id="10255" creationId="{652D0A38-C5DD-4B14-8848-1BA633E96BBA}"/>
          </ac:spMkLst>
        </pc:spChg>
      </pc:sldChg>
      <pc:sldChg chg="modSp">
        <pc:chgData name="Lasse Drongesen" userId="86cd602d5b777118" providerId="LiveId" clId="{6AB7CC74-7A11-4224-951E-71D928DB5D9C}" dt="2024-06-08T15:46:33.556" v="1" actId="1076"/>
        <pc:sldMkLst>
          <pc:docMk/>
          <pc:sldMk cId="0" sldId="264"/>
        </pc:sldMkLst>
        <pc:spChg chg="mod">
          <ac:chgData name="Lasse Drongesen" userId="86cd602d5b777118" providerId="LiveId" clId="{6AB7CC74-7A11-4224-951E-71D928DB5D9C}" dt="2024-06-08T15:46:33.556" v="1" actId="1076"/>
          <ac:spMkLst>
            <pc:docMk/>
            <pc:sldMk cId="0" sldId="264"/>
            <ac:spMk id="18456" creationId="{A217576B-2994-420A-8A2B-82DCD3543924}"/>
          </ac:spMkLst>
        </pc:spChg>
      </pc:sldChg>
      <pc:sldChg chg="modSp">
        <pc:chgData name="Lasse Drongesen" userId="86cd602d5b777118" providerId="LiveId" clId="{6AB7CC74-7A11-4224-951E-71D928DB5D9C}" dt="2024-06-09T14:39:52.112" v="8" actId="1076"/>
        <pc:sldMkLst>
          <pc:docMk/>
          <pc:sldMk cId="0" sldId="280"/>
        </pc:sldMkLst>
        <pc:picChg chg="mod">
          <ac:chgData name="Lasse Drongesen" userId="86cd602d5b777118" providerId="LiveId" clId="{6AB7CC74-7A11-4224-951E-71D928DB5D9C}" dt="2024-06-09T14:39:52.112" v="8" actId="1076"/>
          <ac:picMkLst>
            <pc:docMk/>
            <pc:sldMk cId="0" sldId="280"/>
            <ac:picMk id="45063" creationId="{D587B39B-7A96-413A-B7F0-FD6E63AACD90}"/>
          </ac:picMkLst>
        </pc:picChg>
      </pc:sldChg>
      <pc:sldChg chg="modSp">
        <pc:chgData name="Lasse Drongesen" userId="86cd602d5b777118" providerId="LiveId" clId="{6AB7CC74-7A11-4224-951E-71D928DB5D9C}" dt="2024-06-08T16:14:34.134" v="5" actId="1076"/>
        <pc:sldMkLst>
          <pc:docMk/>
          <pc:sldMk cId="0" sldId="281"/>
        </pc:sldMkLst>
        <pc:picChg chg="mod">
          <ac:chgData name="Lasse Drongesen" userId="86cd602d5b777118" providerId="LiveId" clId="{6AB7CC74-7A11-4224-951E-71D928DB5D9C}" dt="2024-06-08T16:14:34.134" v="5" actId="1076"/>
          <ac:picMkLst>
            <pc:docMk/>
            <pc:sldMk cId="0" sldId="281"/>
            <ac:picMk id="47113" creationId="{A9A827B8-49F6-4E5B-A985-3527CE8777A0}"/>
          </ac:picMkLst>
        </pc:picChg>
      </pc:sldChg>
      <pc:sldChg chg="modSp">
        <pc:chgData name="Lasse Drongesen" userId="86cd602d5b777118" providerId="LiveId" clId="{6AB7CC74-7A11-4224-951E-71D928DB5D9C}" dt="2024-06-08T16:18:11.405" v="6" actId="1076"/>
        <pc:sldMkLst>
          <pc:docMk/>
          <pc:sldMk cId="0" sldId="285"/>
        </pc:sldMkLst>
        <pc:picChg chg="mod">
          <ac:chgData name="Lasse Drongesen" userId="86cd602d5b777118" providerId="LiveId" clId="{6AB7CC74-7A11-4224-951E-71D928DB5D9C}" dt="2024-06-08T16:18:11.405" v="6" actId="1076"/>
          <ac:picMkLst>
            <pc:docMk/>
            <pc:sldMk cId="0" sldId="285"/>
            <ac:picMk id="54277" creationId="{46C97A8D-FF4D-42DC-A095-DAD066C0E83F}"/>
          </ac:picMkLst>
        </pc:picChg>
      </pc:sldChg>
      <pc:sldChg chg="modSp">
        <pc:chgData name="Lasse Drongesen" userId="86cd602d5b777118" providerId="LiveId" clId="{6AB7CC74-7A11-4224-951E-71D928DB5D9C}" dt="2024-06-09T15:03:30.873" v="9" actId="1076"/>
        <pc:sldMkLst>
          <pc:docMk/>
          <pc:sldMk cId="0" sldId="299"/>
        </pc:sldMkLst>
        <pc:picChg chg="mod">
          <ac:chgData name="Lasse Drongesen" userId="86cd602d5b777118" providerId="LiveId" clId="{6AB7CC74-7A11-4224-951E-71D928DB5D9C}" dt="2024-06-09T15:03:30.873" v="9" actId="1076"/>
          <ac:picMkLst>
            <pc:docMk/>
            <pc:sldMk cId="0" sldId="299"/>
            <ac:picMk id="64517" creationId="{07F2FE7E-FF7B-432F-AB20-E9BB9323C05E}"/>
          </ac:picMkLst>
        </pc:picChg>
      </pc:sldChg>
      <pc:sldChg chg="modSp mod">
        <pc:chgData name="Lasse Drongesen" userId="86cd602d5b777118" providerId="LiveId" clId="{6AB7CC74-7A11-4224-951E-71D928DB5D9C}" dt="2024-06-09T15:05:12.862" v="11" actId="1076"/>
        <pc:sldMkLst>
          <pc:docMk/>
          <pc:sldMk cId="0" sldId="302"/>
        </pc:sldMkLst>
        <pc:spChg chg="mod">
          <ac:chgData name="Lasse Drongesen" userId="86cd602d5b777118" providerId="LiveId" clId="{6AB7CC74-7A11-4224-951E-71D928DB5D9C}" dt="2024-06-09T15:05:12.862" v="11" actId="1076"/>
          <ac:spMkLst>
            <pc:docMk/>
            <pc:sldMk cId="0" sldId="302"/>
            <ac:spMk id="67589" creationId="{74AB24FB-9B4C-459E-8BF8-48CD6723AC29}"/>
          </ac:spMkLst>
        </pc:spChg>
        <pc:spChg chg="mod">
          <ac:chgData name="Lasse Drongesen" userId="86cd602d5b777118" providerId="LiveId" clId="{6AB7CC74-7A11-4224-951E-71D928DB5D9C}" dt="2024-06-09T15:05:07.332" v="10" actId="1076"/>
          <ac:spMkLst>
            <pc:docMk/>
            <pc:sldMk cId="0" sldId="302"/>
            <ac:spMk id="67590" creationId="{2FDC3B10-2E3A-4CD1-A62B-D5A3124CF3F9}"/>
          </ac:spMkLst>
        </pc:spChg>
      </pc:sldChg>
      <pc:sldChg chg="modSp mod">
        <pc:chgData name="Lasse Drongesen" userId="86cd602d5b777118" providerId="LiveId" clId="{6AB7CC74-7A11-4224-951E-71D928DB5D9C}" dt="2024-06-09T15:05:27.973" v="12" actId="1076"/>
        <pc:sldMkLst>
          <pc:docMk/>
          <pc:sldMk cId="0" sldId="303"/>
        </pc:sldMkLst>
        <pc:spChg chg="mod">
          <ac:chgData name="Lasse Drongesen" userId="86cd602d5b777118" providerId="LiveId" clId="{6AB7CC74-7A11-4224-951E-71D928DB5D9C}" dt="2024-06-09T15:05:27.973" v="12" actId="1076"/>
          <ac:spMkLst>
            <pc:docMk/>
            <pc:sldMk cId="0" sldId="303"/>
            <ac:spMk id="68611" creationId="{7C20734A-0936-40B6-ABD9-30005F955CA6}"/>
          </ac:spMkLst>
        </pc:spChg>
      </pc:sldChg>
      <pc:sldChg chg="modSp mod">
        <pc:chgData name="Lasse Drongesen" userId="86cd602d5b777118" providerId="LiveId" clId="{6AB7CC74-7A11-4224-951E-71D928DB5D9C}" dt="2024-06-09T15:11:03.833" v="13" actId="14734"/>
        <pc:sldMkLst>
          <pc:docMk/>
          <pc:sldMk cId="0" sldId="307"/>
        </pc:sldMkLst>
        <pc:graphicFrameChg chg="modGraphic">
          <ac:chgData name="Lasse Drongesen" userId="86cd602d5b777118" providerId="LiveId" clId="{6AB7CC74-7A11-4224-951E-71D928DB5D9C}" dt="2024-06-09T15:11:03.833" v="13" actId="14734"/>
          <ac:graphicFrameMkLst>
            <pc:docMk/>
            <pc:sldMk cId="0" sldId="307"/>
            <ac:graphicFrameMk id="118004" creationId="{CEED2327-D339-4EE8-B243-DBAB77D9EF5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0B043-B58D-4F39-8DD3-79575173E54A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8393C-EA3A-4AC3-9A42-F4AFA2C92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7C7D379-FC72-4749-94C3-3DA3B0AB1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4DB9180-7E42-4499-9EA2-205F0422F8CC}" type="slidenum">
              <a:rPr lang="en-US" altLang="en-US" sz="1200">
                <a:latin typeface="Garamond" panose="02020404030301010803" pitchFamily="18" charset="0"/>
              </a:rPr>
              <a:pPr algn="r"/>
              <a:t>15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09B26C1-A570-4996-99DA-6B2413F0C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202F6E21-F577-4278-9FBD-87CDC1635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If there's time, perhaps discuss how all gates can be implemented with NAND (or NOR).</a:t>
            </a:r>
          </a:p>
          <a:p>
            <a:r>
              <a:rPr lang="en-US" altLang="en-US"/>
              <a:t>Therefore, you can implement any truth table using only NAND (or NOR) gates.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77C56C6-240A-468F-A042-E190F5B3E0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D890E9-0D62-4FD7-B948-FD33ED2BA7E1}" type="slidenum">
              <a:rPr lang="en-US" altLang="en-US" sz="1200">
                <a:latin typeface="Garamond" panose="02020404030301010803" pitchFamily="18" charset="0"/>
              </a:rPr>
              <a:pPr algn="r"/>
              <a:t>16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DD11F24-F49C-47AC-80C5-68ACE4519A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0FA2791D-A5F6-4B32-B3AE-BFF455FB0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NAND and NOR are not associative.</a:t>
            </a:r>
          </a:p>
          <a:p>
            <a:endParaRPr lang="en-US" altLang="en-US"/>
          </a:p>
          <a:p>
            <a:r>
              <a:rPr lang="en-US" altLang="en-US"/>
              <a:t>Jim Conrad’s example:</a:t>
            </a:r>
          </a:p>
          <a:p>
            <a:r>
              <a:rPr lang="en-US" altLang="en-US"/>
              <a:t>NAND(NAND(0,0), 1) = NAND(1, 1) = 0</a:t>
            </a:r>
          </a:p>
          <a:p>
            <a:r>
              <a:rPr lang="en-US" altLang="en-US"/>
              <a:t>NAND(0, NAND(0,1)) = NAND(0, 0) = 1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ECDD9C1D-C6DB-47FE-948C-EBC6565CA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7D48DD-17DA-4B50-827B-0590DDCBC1A1}" type="slidenum">
              <a:rPr lang="en-US" altLang="en-US" sz="1200">
                <a:latin typeface="Garamond" panose="02020404030301010803" pitchFamily="18" charset="0"/>
              </a:rPr>
              <a:pPr algn="r"/>
              <a:t>19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14911FF-0B78-41CA-B8D9-359653A441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96E381A-D3DC-42BE-8941-6F640A522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Uses of decoder: </a:t>
            </a:r>
          </a:p>
          <a:p>
            <a:pPr>
              <a:buFontTx/>
              <a:buChar char="•"/>
            </a:pPr>
            <a:r>
              <a:rPr lang="en-US" altLang="en-US"/>
              <a:t>convert memory/register address to a control line that selects that location</a:t>
            </a:r>
          </a:p>
          <a:p>
            <a:pPr>
              <a:buFontTx/>
              <a:buChar char="•"/>
            </a:pPr>
            <a:r>
              <a:rPr lang="en-US" altLang="en-US"/>
              <a:t>convert an opcode to one of n control lines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91F23012-BCAF-45B6-84C7-6F43A3E143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97B03B-BEDE-4D40-97AA-4637298A853A}" type="slidenum">
              <a:rPr lang="en-US" altLang="en-US" sz="1200">
                <a:latin typeface="Garamond" panose="02020404030301010803" pitchFamily="18" charset="0"/>
              </a:rPr>
              <a:pPr algn="r"/>
              <a:t>20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7A3F7F4-CB57-4DD0-9F9E-77661468E4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F9379A4-007E-4B7D-BAC6-AA3DEFAA9E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Another view: decode S, and AND each output with one of the MUX inputs.</a:t>
            </a:r>
          </a:p>
          <a:p>
            <a:r>
              <a:rPr lang="en-US" altLang="en-US"/>
              <a:t>Also explain multi-bit inputs.</a:t>
            </a:r>
          </a:p>
          <a:p>
            <a:r>
              <a:rPr lang="en-US" altLang="en-US"/>
              <a:t>Uses of multiplexer:</a:t>
            </a:r>
          </a:p>
          <a:p>
            <a:pPr>
              <a:buFontTx/>
              <a:buChar char="•"/>
            </a:pPr>
            <a:r>
              <a:rPr lang="en-US" altLang="en-US"/>
              <a:t>select which input to use for function</a:t>
            </a:r>
          </a:p>
          <a:p>
            <a:pPr>
              <a:buFontTx/>
              <a:buChar char="•"/>
            </a:pPr>
            <a:r>
              <a:rPr lang="en-US" altLang="en-US"/>
              <a:t>select which computed value to pass to next stage (or to place on bus)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4EB5B060-EAD6-4AFA-B7C9-9DCFC6D545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9C7FD5-2157-4431-8D85-070908C846A9}" type="slidenum">
              <a:rPr lang="en-US" altLang="en-US" sz="1200">
                <a:latin typeface="Garamond" panose="02020404030301010803" pitchFamily="18" charset="0"/>
              </a:rPr>
              <a:pPr algn="r"/>
              <a:t>21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13F11EC-544B-4C75-87A2-77DC17545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399ECD40-5803-43E5-B4E8-4C8489446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A half-adder is one that doesn't take a carry-in.</a:t>
            </a:r>
          </a:p>
          <a:p>
            <a:r>
              <a:rPr lang="en-US" altLang="en-US"/>
              <a:t>Sum is one when 1 or 3 inputs are one.  Carry-out is one when 2 or 3 inputs are one.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272A7E89-168C-4714-8201-97B442298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730A908-2C4F-40D6-AF08-C0FD26E8E9E7}" type="slidenum">
              <a:rPr lang="en-US" altLang="en-US" sz="1200">
                <a:latin typeface="Garamond" panose="02020404030301010803" pitchFamily="18" charset="0"/>
              </a:rPr>
              <a:pPr algn="r"/>
              <a:t>22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46660AD-6AFA-4FC3-9159-A44CE3D25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5F0DF8D-97ED-4E70-B7D8-72DF4824D5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This is called a "ripple-carry" adder.  The sum becomes valid as the carry ripples its way from the low bit to the high bit.  How many gate delays until the output is settled?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C32B96D-FCC5-4633-BD83-2767A21CB5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24861CB-0B2D-401F-B2DC-50BD41775750}" type="slidenum">
              <a:rPr lang="en-US" altLang="en-US" sz="1200">
                <a:latin typeface="Garamond" panose="02020404030301010803" pitchFamily="18" charset="0"/>
              </a:rPr>
              <a:pPr algn="r"/>
              <a:t>23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9A5239A-4648-4099-A7E6-21BF98756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FDE2EC4A-9E02-4B5D-AFF8-04857198B5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Note the use of the bubbles (NOT) in the input.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A3FE56EA-F1D9-4CF3-A645-1EE974684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C98E66-E988-4A02-AA5E-B678DE032FA1}" type="slidenum">
              <a:rPr lang="en-US" altLang="en-US" sz="1200">
                <a:latin typeface="Garamond" panose="02020404030301010803" pitchFamily="18" charset="0"/>
              </a:rPr>
              <a:pPr algn="r"/>
              <a:t>24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1BE02B6-3F04-4C7D-9DF3-A29C3CD34D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B9DCCD80-9413-4A5C-B6D0-A0DB25B7E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1992FC4-A58B-491C-B418-8AAE9300C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B55C05-E238-4828-AAA0-835114AC66D9}" type="slidenum">
              <a:rPr lang="en-US" altLang="en-US" sz="1200">
                <a:latin typeface="Garamond" panose="02020404030301010803" pitchFamily="18" charset="0"/>
              </a:rPr>
              <a:pPr algn="r"/>
              <a:t>25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C07BB73-F470-4CF2-8337-B0FC92EDA0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0DAF0BD-1CE1-4AD2-AA31-6D8333AFD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6999A13-5C97-4B77-8DAA-AA06FB06E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CAF18FC-3DB8-4993-AB29-188EC5D958B3}" type="slidenum">
              <a:rPr lang="en-US" altLang="en-US" sz="1200">
                <a:latin typeface="Garamond" panose="02020404030301010803" pitchFamily="18" charset="0"/>
              </a:rPr>
              <a:pPr algn="r"/>
              <a:t>26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6B24369A-94B4-4557-89EE-9709EA757C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F4C967C0-FC70-4F8D-B8C2-3306C7515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Setting R to zero forces b (and B) to 1, which forces a (and A) to zero.</a:t>
            </a:r>
          </a:p>
          <a:p>
            <a:r>
              <a:rPr lang="en-US" altLang="en-US"/>
              <a:t>This is a stable state, because R=0 and A=0 means b=1.</a:t>
            </a:r>
          </a:p>
          <a:p>
            <a:r>
              <a:rPr lang="en-US" altLang="en-US"/>
              <a:t>Bring R back to one then keeps the output at zero.</a:t>
            </a:r>
          </a:p>
          <a:p>
            <a:r>
              <a:rPr lang="en-US" altLang="en-US"/>
              <a:t>What is the result if we start with a=0?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2C6CA77-BDFA-468E-91B9-DBF7E3171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152051-6A61-49C4-BBF3-66414F181B34}" type="slidenum">
              <a:rPr lang="en-US" altLang="en-US" sz="1200">
                <a:latin typeface="Garamond" panose="02020404030301010803" pitchFamily="18" charset="0"/>
              </a:rPr>
              <a:pPr algn="r"/>
              <a:t>3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8950F06-4530-441F-8191-8F092FA4F4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A2F8FE1-7C36-4AC0-9AC2-4C4BB6FC6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Intel and Pentium are trademarks of Intel Corporation. IBM and PowerPC are trademarks of International Business Machines Corporation.  Apple is a trademark of Apple Computer, Inc.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6D9898A-1C13-4C3A-9B91-9ECA1B05E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4FE0EED-CCED-45CB-90EA-F51834414927}" type="slidenum">
              <a:rPr lang="en-US" altLang="en-US" sz="1200">
                <a:latin typeface="Garamond" panose="02020404030301010803" pitchFamily="18" charset="0"/>
              </a:rPr>
              <a:pPr algn="r"/>
              <a:t>27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810E4C8-8751-4F89-94EA-D06DA685BE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7046A3F3-C0B9-464B-8438-7F9781F891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Setting S to zero forces a (and A) to 1, which forces b (and B) to zero.</a:t>
            </a:r>
          </a:p>
          <a:p>
            <a:r>
              <a:rPr lang="en-US" altLang="en-US"/>
              <a:t>This is a stable state, because S=0 and B=0 means a=1.</a:t>
            </a:r>
          </a:p>
          <a:p>
            <a:r>
              <a:rPr lang="en-US" altLang="en-US"/>
              <a:t>Bring S back to one then keeps the output at one.</a:t>
            </a:r>
          </a:p>
          <a:p>
            <a:r>
              <a:rPr lang="en-US" altLang="en-US"/>
              <a:t>What is the result if we start with a=1?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5C59591-07B5-456F-8B3E-F1420EC099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1A363-A2BA-4E67-A495-64FE1C17CA80}" type="slidenum">
              <a:rPr lang="en-US" altLang="en-US" sz="1200">
                <a:latin typeface="Garamond" panose="02020404030301010803" pitchFamily="18" charset="0"/>
              </a:rPr>
              <a:pPr algn="r"/>
              <a:t>29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0FBF18B-897A-41BE-B458-E781017AD9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487EC36-27D4-49FA-9528-3652D0610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The D-latch is used to store a single data bit.  The latch is set to the value of D whenever WE=1; when WE=0, the current value is stored, no matter what D becomes.</a:t>
            </a:r>
          </a:p>
          <a:p>
            <a:r>
              <a:rPr lang="en-US" altLang="en-US"/>
              <a:t>Using D and not(D) to control S and R makes it easier to ensure that S and R are never zero at the same time.  </a:t>
            </a:r>
          </a:p>
          <a:p>
            <a:r>
              <a:rPr lang="en-US" altLang="en-US"/>
              <a:t>WE allows us to control when a new value is written to the latch.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CD911E40-F6CB-4479-AB3F-F6B13F2E4D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F9C9F9-252F-43E1-9822-A46513E12BDC}" type="slidenum">
              <a:rPr lang="en-US" altLang="en-US" sz="1200">
                <a:latin typeface="Garamond" panose="02020404030301010803" pitchFamily="18" charset="0"/>
              </a:rPr>
              <a:pPr algn="r"/>
              <a:t>32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1F8D387-A019-430F-9C42-322F89C6E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AFE317D-7C55-4E38-8487-18C8B472B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Decoder asserts one of the word select lines, based on address.</a:t>
            </a:r>
          </a:p>
          <a:p>
            <a:r>
              <a:rPr lang="en-US" altLang="en-US"/>
              <a:t>Word select activates one of the output AND gates, which drives the selected data to the output OR gate.  (For a read, this is basically a MUX -- decoder ANDed with signals, results ORed together.)</a:t>
            </a:r>
          </a:p>
          <a:p>
            <a:r>
              <a:rPr lang="en-US" altLang="en-US"/>
              <a:t>When writing, the only WE bits for the proper word are asserted (based on decoder again).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0931184-9CDC-4792-8E15-123018783D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F06C292-BD7F-4CD3-98E3-C6E0F7C65D5A}" type="slidenum">
              <a:rPr lang="en-US" altLang="en-US" sz="1200">
                <a:latin typeface="Garamond" panose="02020404030301010803" pitchFamily="18" charset="0"/>
              </a:rPr>
              <a:pPr algn="r"/>
              <a:t>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7089462-FCB6-43B3-8AF2-4E8B11B6C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D635B5D-8D88-4C0C-88C2-C8D6F5988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027E54B5-6268-44F7-81A5-59B08D07B8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1B2E030-1578-4311-93CA-BC1084B58392}" type="slidenum">
              <a:rPr lang="en-US" altLang="en-US" sz="1200">
                <a:latin typeface="Garamond" panose="02020404030301010803" pitchFamily="18" charset="0"/>
              </a:rPr>
              <a:pPr algn="r"/>
              <a:t>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84181D1-C1BD-49FB-8F44-7C7E7B67E4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D277FD2-1CCD-4862-BBC3-2483DCF2D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845185F-BFD8-462F-B78B-8652BD77BC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19DAF-F38A-4116-9341-845406101FC4}" type="slidenum">
              <a:rPr lang="en-US" altLang="en-US" sz="1200">
                <a:latin typeface="Garamond" panose="02020404030301010803" pitchFamily="18" charset="0"/>
              </a:rPr>
              <a:pPr algn="r"/>
              <a:t>6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99FA6E4B-8D3F-4A26-8E78-E8F7C9AA1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9D024BE-644F-4960-B0A8-DFD466A014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61" tIns="47531" rIns="95061" bIns="475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BAB50E5A-B145-4C16-94ED-198EE9450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1A6AB37-A45C-4A48-92A2-B0330D5B3A91}" type="slidenum">
              <a:rPr lang="en-US" altLang="en-US" sz="1200">
                <a:latin typeface="Garamond" panose="02020404030301010803" pitchFamily="18" charset="0"/>
              </a:rPr>
              <a:pPr algn="r"/>
              <a:t>9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EB130B61-93A4-4FF3-BAB1-83F12542F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9FD9CD0-2208-4402-8EF2-8AFD2E998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DD4BCAAA-3BEA-40E4-A272-9F751C63F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6FA4447-5404-4C1E-B254-9164913C35B7}" type="slidenum">
              <a:rPr lang="en-US" altLang="en-US" sz="1200">
                <a:latin typeface="Garamond" panose="02020404030301010803" pitchFamily="18" charset="0"/>
              </a:rPr>
              <a:pPr algn="r"/>
              <a:t>10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7667C55-C242-447D-B3F3-379FD5A68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7F82E7A3-7F4C-4557-8670-8B17401817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164F1578-8059-4BC4-92E4-6147C2FE9B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66D145-313A-4E6D-A338-2790423FF045}" type="slidenum">
              <a:rPr lang="en-US" altLang="en-US" sz="1200">
                <a:latin typeface="Garamond" panose="02020404030301010803" pitchFamily="18" charset="0"/>
              </a:rPr>
              <a:pPr algn="r"/>
              <a:t>12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CE2424D-A3B3-4E28-942D-74798F50A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B9754DA-71FC-43F1-BC1D-38AE9CA9C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2467462E-B68D-4CEC-85FA-D7662398E6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D134FD-6C44-40AA-BFE9-1F847125EB4D}" type="slidenum">
              <a:rPr lang="en-US" altLang="en-US" sz="1200">
                <a:latin typeface="Garamond" panose="02020404030301010803" pitchFamily="18" charset="0"/>
              </a:rPr>
              <a:pPr algn="r"/>
              <a:t>14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30B7010-5E02-47EA-A6A9-A79DDE151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46CDA138-BC77-456E-A2C9-2EFFC5668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FA57-B573-A964-8AAF-7E7588218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7B382-44F7-A7FC-A031-5CE5EA811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DE95-B25A-1349-010A-0F799428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185CC-98A7-BD2A-9BBD-A0D9AAFF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D0E1-0A26-3E79-77AE-2B7CD49B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4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98C6-7879-D71A-85B1-249432CC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990E0-E492-4813-6E7A-31C99E20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9633F-099A-EA05-5228-3BF88BEC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96C30-BB14-6475-2212-993581B5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5831-A956-95FB-ACDE-461FDCD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1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70573-0637-973D-9B98-6034376B8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554DF-E319-EDC4-872D-A6B7104F4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FDFD-BD83-9CE7-136A-EF44ECB2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F7A9F-20BF-D158-19DB-F259960A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403B-9C3D-F927-20F5-3388A88F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æ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441575" y="2676493"/>
            <a:ext cx="7341129" cy="1036319"/>
          </a:xfrm>
          <a:prstGeom prst="rect">
            <a:avLst/>
          </a:prstGeom>
          <a:solidFill>
            <a:schemeClr val="bg1"/>
          </a:solidFill>
        </p:spPr>
        <p:txBody>
          <a:bodyPr tIns="108000"/>
          <a:lstStyle>
            <a:lvl1pPr algn="ctr"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AALBORG UNIVERSITY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2441575" y="3827463"/>
            <a:ext cx="7341129" cy="41275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800" spc="300" baseline="0"/>
            </a:lvl1pPr>
          </a:lstStyle>
          <a:p>
            <a:pPr lvl="0"/>
            <a:r>
              <a:rPr lang="da-DK" dirty="0"/>
              <a:t>INSERT NAME</a:t>
            </a:r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90" y="5768340"/>
            <a:ext cx="683838" cy="8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3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D9F-5A42-9C29-CF25-8BAE259B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BB0F-8954-75CF-3150-C6EC50B5E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6F70-9BFD-2B91-3C57-5C7D13DC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AAA0-8F2C-389A-E792-68B73BA8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8F7F-1533-6126-CAC5-9A581E41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9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059E-C32A-1ABA-2B27-23DC1DBF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6D6EF-2BC5-596B-71DB-6D647ACF8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F1ED-7C80-4FBC-BF29-B1808595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A81BA-5614-C3C9-9244-7E06CFE8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D5E76-BF92-0B7E-A5BA-CAE66B0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8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60B3-633C-C3E3-CD34-E0498AD2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555B-C8D0-38A5-981D-874FB1560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240AC-C33B-FD60-1E93-292CE3E36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196D3-FB06-6BF2-96F5-4693B0ED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94485-4A6E-0EAB-3C99-266F9DA4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7CD44-7489-4C75-5A58-90FD636D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1D33-80EB-B612-4107-7672AC91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DF5D-CCF6-BF90-013B-F75F5B6C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580C9-67D4-9449-4E56-183545634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58496-E957-D695-25C0-809B94E41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98E4C-9355-D3B9-EC83-AF9C7FD9D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21950-01DB-886D-BFC8-6E38CCCB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BF0D7-7518-7884-D715-29C72429C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BD052-638D-201C-C4EE-56A25F55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4DA4-4A54-BAF2-F34F-B99D5183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A47B7-59DA-1DCD-AB82-44A085B1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DB751-1586-942A-5D73-BF125697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F0E6B-40E8-5175-D1D2-5177B875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47A92-9B84-9137-CF9A-293FBE39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BE519-EADC-F7B7-8E0E-5BBC7225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C93AA-D156-9091-C363-6E5A391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21FF-5184-42EE-0CBD-49F59AAB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18F0-CA7E-E9D4-7FD1-D668D06DA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BD009-2B9C-FE6A-20E5-B92A9A7D3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72263-019D-31E2-CD01-C3409EB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41465-D780-4F20-25D7-3B956C24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4E49E-5A6C-736B-CF29-C5E64827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C445-ACFB-2ACE-C101-C7B7B9AE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6251C-7972-BCB8-2474-7D81D58B6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48A6D-96EB-C054-D063-A74E6E30B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F6536-15B2-8911-A419-CC3C70C3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42704-5DD9-CD4A-7079-54270C2A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B2E7F-180D-B2B9-A1D7-C026B8C4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5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A024F-EB6D-FF4E-BD39-38F655FA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235FA-5513-5582-E456-A79092FA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0535B-8A16-5E69-0F4A-08DDB137D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BB0F-0878-49E3-AFB0-640F1CD1B01C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C42F3-4B26-08F9-851F-D866BBAC1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70F16-F7BF-B397-BEB2-16EC282AE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61B0-3C11-4FBE-BC99-709C5AF31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image" Target="../media/image23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90F4-3F03-79B2-5316-403DDEE5C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D411F-3E7C-51E7-7B63-AE7A79A83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5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2">
            <a:extLst>
              <a:ext uri="{FF2B5EF4-FFF2-40B4-BE49-F238E27FC236}">
                <a16:creationId xmlns:a16="http://schemas.microsoft.com/office/drawing/2014/main" id="{DB83636A-FDF6-463A-BE0B-B4D81D59B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6CE78F7D-609D-4CD2-BCCC-107E650E1491}" type="slidenum">
              <a:rPr lang="en-US" altLang="en-US" sz="2000"/>
              <a:pPr algn="r"/>
              <a:t>10</a:t>
            </a:fld>
            <a:endParaRPr lang="en-US" altLang="en-US" sz="2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BA72D69-DADA-454E-9522-DDAD14FBC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 Gate</a:t>
            </a:r>
          </a:p>
        </p:txBody>
      </p:sp>
      <p:pic>
        <p:nvPicPr>
          <p:cNvPr id="18454" name="Picture 88" descr="C:\Documents and Settings\Greg Byrd\My Documents\ece206\mh-slides\ch03\ch03-nor01.jpg">
            <a:extLst>
              <a:ext uri="{FF2B5EF4-FFF2-40B4-BE49-F238E27FC236}">
                <a16:creationId xmlns:a16="http://schemas.microsoft.com/office/drawing/2014/main" id="{9F9A8827-0116-4ABE-ABF9-6E535FA2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85801"/>
            <a:ext cx="31242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89" descr="C:\Documents and Settings\Greg Byrd\My Documents\ece206\mh-slides\ch03\ch03-nor.jpg">
            <a:extLst>
              <a:ext uri="{FF2B5EF4-FFF2-40B4-BE49-F238E27FC236}">
                <a16:creationId xmlns:a16="http://schemas.microsoft.com/office/drawing/2014/main" id="{AF4DE84D-70A9-4376-8D97-8342F2F6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38877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6" name="Text Box 90">
            <a:extLst>
              <a:ext uri="{FF2B5EF4-FFF2-40B4-BE49-F238E27FC236}">
                <a16:creationId xmlns:a16="http://schemas.microsoft.com/office/drawing/2014/main" id="{A217576B-2994-420A-8A2B-82DCD3543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126162"/>
            <a:ext cx="5035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/>
              <a:t>Note: Serial structure on top, parallel on bottom.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2">
            <a:extLst>
              <a:ext uri="{FF2B5EF4-FFF2-40B4-BE49-F238E27FC236}">
                <a16:creationId xmlns:a16="http://schemas.microsoft.com/office/drawing/2014/main" id="{BBFB9A6E-F94D-4EA1-A7F0-280F89D90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6F58E883-0897-4F1F-8155-51138D0649A7}" type="slidenum">
              <a:rPr lang="en-US" altLang="en-US" sz="2000"/>
              <a:pPr algn="r"/>
              <a:t>11</a:t>
            </a:fld>
            <a:endParaRPr lang="en-US" altLang="en-US" sz="20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692A11E5-16FA-40D4-9B74-94FE4738D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 Gate</a:t>
            </a:r>
          </a:p>
        </p:txBody>
      </p:sp>
      <p:sp>
        <p:nvSpPr>
          <p:cNvPr id="20484" name="Text Box 5">
            <a:extLst>
              <a:ext uri="{FF2B5EF4-FFF2-40B4-BE49-F238E27FC236}">
                <a16:creationId xmlns:a16="http://schemas.microsoft.com/office/drawing/2014/main" id="{A4C1F616-8C50-4894-AE71-F607BEA94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0763" y="4800601"/>
            <a:ext cx="30226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/>
              <a:t>Add inverter to NOR.</a:t>
            </a:r>
          </a:p>
        </p:txBody>
      </p:sp>
      <p:pic>
        <p:nvPicPr>
          <p:cNvPr id="20485" name="Picture 8" descr="C:\Documents and Settings\Greg Byrd\My Documents\ece206\mh-slides\ch03\ch03-or.jpg">
            <a:extLst>
              <a:ext uri="{FF2B5EF4-FFF2-40B4-BE49-F238E27FC236}">
                <a16:creationId xmlns:a16="http://schemas.microsoft.com/office/drawing/2014/main" id="{BCBE8CAF-6029-4A03-A873-6DAE881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371600"/>
            <a:ext cx="52419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5" name="Group 9">
            <a:extLst>
              <a:ext uri="{FF2B5EF4-FFF2-40B4-BE49-F238E27FC236}">
                <a16:creationId xmlns:a16="http://schemas.microsoft.com/office/drawing/2014/main" id="{367861B9-56FF-4293-8ECD-05E523F923F8}"/>
              </a:ext>
            </a:extLst>
          </p:cNvPr>
          <p:cNvGraphicFramePr>
            <a:graphicFrameLocks noGrp="1"/>
          </p:cNvGraphicFramePr>
          <p:nvPr/>
        </p:nvGraphicFramePr>
        <p:xfrm>
          <a:off x="8305800" y="1006475"/>
          <a:ext cx="1676400" cy="22098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140725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858234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22460290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073437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540271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900640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679973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1479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2">
            <a:extLst>
              <a:ext uri="{FF2B5EF4-FFF2-40B4-BE49-F238E27FC236}">
                <a16:creationId xmlns:a16="http://schemas.microsoft.com/office/drawing/2014/main" id="{6FA12183-24BB-4C52-8A14-0A3E563B8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6B0D5890-E662-4D18-8C23-8BEDEC8E4CF7}" type="slidenum">
              <a:rPr lang="en-US" altLang="en-US" sz="2000"/>
              <a:pPr algn="r"/>
              <a:t>12</a:t>
            </a:fld>
            <a:endParaRPr lang="en-US" altLang="en-US" sz="20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295BD3E0-BCC1-41B3-8A29-FB4FC5396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NAND Gate (AND-NOT)</a:t>
            </a:r>
          </a:p>
        </p:txBody>
      </p:sp>
      <p:graphicFrame>
        <p:nvGraphicFramePr>
          <p:cNvPr id="51205" name="Group 5">
            <a:extLst>
              <a:ext uri="{FF2B5EF4-FFF2-40B4-BE49-F238E27FC236}">
                <a16:creationId xmlns:a16="http://schemas.microsoft.com/office/drawing/2014/main" id="{CF2A4E2F-0994-4C91-91DD-BE1A67858C08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4114800"/>
          <a:ext cx="1676400" cy="22098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8548008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985666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54786558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945078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866932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470243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0629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583025"/>
                  </a:ext>
                </a:extLst>
              </a:tr>
            </a:tbl>
          </a:graphicData>
        </a:graphic>
      </p:graphicFrame>
      <p:pic>
        <p:nvPicPr>
          <p:cNvPr id="21526" name="Picture 71" descr="C:\Documents and Settings\Greg Byrd\My Documents\ece206\mh-slides\ch03\ch03-nand.jpg">
            <a:extLst>
              <a:ext uri="{FF2B5EF4-FFF2-40B4-BE49-F238E27FC236}">
                <a16:creationId xmlns:a16="http://schemas.microsoft.com/office/drawing/2014/main" id="{426EA73D-5E78-4BAE-91F6-2AA05735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381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7" name="Text Box 72">
            <a:extLst>
              <a:ext uri="{FF2B5EF4-FFF2-40B4-BE49-F238E27FC236}">
                <a16:creationId xmlns:a16="http://schemas.microsoft.com/office/drawing/2014/main" id="{1FE95FAF-DE53-4E63-8B26-5BB4B729C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324601"/>
            <a:ext cx="5022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Note: Parallel structure on top, serial on bottom.</a:t>
            </a:r>
          </a:p>
        </p:txBody>
      </p:sp>
      <p:pic>
        <p:nvPicPr>
          <p:cNvPr id="21528" name="Picture 73" descr="C:\Documents and Settings\Greg Byrd\My Documents\ece206\mh-slides\ch03\ch03-nand-01.jpg">
            <a:extLst>
              <a:ext uri="{FF2B5EF4-FFF2-40B4-BE49-F238E27FC236}">
                <a16:creationId xmlns:a16="http://schemas.microsoft.com/office/drawing/2014/main" id="{121650F0-0EB2-43C4-AC36-9CAD7D83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685800"/>
            <a:ext cx="32861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A0457765-3FAD-40CC-8D62-D24F389C3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607A8037-0D1B-4204-801E-BCAD677FE2AC}" type="slidenum">
              <a:rPr lang="en-US" altLang="en-US" sz="2000"/>
              <a:pPr algn="r"/>
              <a:t>13</a:t>
            </a:fld>
            <a:endParaRPr lang="en-US" altLang="en-US" sz="20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A8DFDF44-4F9A-4BA9-BFB7-DF876B512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AND Gate</a:t>
            </a:r>
          </a:p>
        </p:txBody>
      </p:sp>
      <p:sp>
        <p:nvSpPr>
          <p:cNvPr id="23556" name="Text Box 3">
            <a:extLst>
              <a:ext uri="{FF2B5EF4-FFF2-40B4-BE49-F238E27FC236}">
                <a16:creationId xmlns:a16="http://schemas.microsoft.com/office/drawing/2014/main" id="{6CA8F90A-FFB7-4B01-A810-565EA51FF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689" y="4800601"/>
            <a:ext cx="32099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/>
              <a:t>Add inverter to NAND.</a:t>
            </a:r>
          </a:p>
        </p:txBody>
      </p:sp>
      <p:graphicFrame>
        <p:nvGraphicFramePr>
          <p:cNvPr id="104453" name="Group 5">
            <a:extLst>
              <a:ext uri="{FF2B5EF4-FFF2-40B4-BE49-F238E27FC236}">
                <a16:creationId xmlns:a16="http://schemas.microsoft.com/office/drawing/2014/main" id="{4CC7DCB9-B456-465D-8335-6A39EF3C8741}"/>
              </a:ext>
            </a:extLst>
          </p:cNvPr>
          <p:cNvGraphicFramePr>
            <a:graphicFrameLocks noGrp="1"/>
          </p:cNvGraphicFramePr>
          <p:nvPr/>
        </p:nvGraphicFramePr>
        <p:xfrm>
          <a:off x="8305800" y="1006475"/>
          <a:ext cx="1676400" cy="22098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110481982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70217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27584474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562039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533041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925188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367998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944010"/>
                  </a:ext>
                </a:extLst>
              </a:tr>
            </a:tbl>
          </a:graphicData>
        </a:graphic>
      </p:graphicFrame>
      <p:pic>
        <p:nvPicPr>
          <p:cNvPr id="23575" name="Picture 37" descr="C:\Documents and Settings\Greg Byrd\My Documents\ece206\mh-slides\ch03\ch03-and.jpg">
            <a:extLst>
              <a:ext uri="{FF2B5EF4-FFF2-40B4-BE49-F238E27FC236}">
                <a16:creationId xmlns:a16="http://schemas.microsoft.com/office/drawing/2014/main" id="{62B2016B-6F2B-4295-B455-62219D50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447800"/>
            <a:ext cx="523081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2">
            <a:extLst>
              <a:ext uri="{FF2B5EF4-FFF2-40B4-BE49-F238E27FC236}">
                <a16:creationId xmlns:a16="http://schemas.microsoft.com/office/drawing/2014/main" id="{14088E48-7233-4999-AED7-2631ED60D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B9E708EE-506E-44CF-B933-5C26A48EE342}" type="slidenum">
              <a:rPr lang="en-US" altLang="en-US" sz="2000"/>
              <a:pPr algn="r"/>
              <a:t>14</a:t>
            </a:fld>
            <a:endParaRPr lang="en-US" altLang="en-US" sz="20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6825283-ACD4-4E78-9B23-AA3717184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Logic Gates</a:t>
            </a:r>
          </a:p>
        </p:txBody>
      </p:sp>
      <p:pic>
        <p:nvPicPr>
          <p:cNvPr id="24580" name="Picture 21" descr="C:\Documents and Settings\Greg Byrd\My Documents\ece206\mh-slides\ch03\ch03-gates.jpg">
            <a:extLst>
              <a:ext uri="{FF2B5EF4-FFF2-40B4-BE49-F238E27FC236}">
                <a16:creationId xmlns:a16="http://schemas.microsoft.com/office/drawing/2014/main" id="{E10CF7D4-2F5B-4451-B1B7-07D90713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447800"/>
            <a:ext cx="66452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AAD671AF-84AA-4AF9-8EB4-304401FFC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E2133F38-F4D3-4AD1-B6D1-A76AA97A990F}" type="slidenum">
              <a:rPr lang="en-US" altLang="en-US" sz="2000"/>
              <a:pPr algn="r"/>
              <a:t>15</a:t>
            </a:fld>
            <a:endParaRPr lang="en-US" altLang="en-US" sz="20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4E14ED7-1B41-419C-8BA8-83FA6FA9D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DeMorgan's Law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B2132D27-74F8-4B30-9605-AD2A2B28D0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686800" cy="1182688"/>
          </a:xfrm>
        </p:spPr>
        <p:txBody>
          <a:bodyPr/>
          <a:lstStyle/>
          <a:p>
            <a:r>
              <a:rPr lang="en-US" altLang="en-US"/>
              <a:t>Converting AND to OR (with some help from NOT)</a:t>
            </a:r>
          </a:p>
          <a:p>
            <a:r>
              <a:rPr lang="en-US" altLang="en-US"/>
              <a:t>Consider the following gate:</a:t>
            </a:r>
          </a:p>
        </p:txBody>
      </p:sp>
      <p:graphicFrame>
        <p:nvGraphicFramePr>
          <p:cNvPr id="64617" name="Group 105">
            <a:extLst>
              <a:ext uri="{FF2B5EF4-FFF2-40B4-BE49-F238E27FC236}">
                <a16:creationId xmlns:a16="http://schemas.microsoft.com/office/drawing/2014/main" id="{D2796FDD-A096-47E4-A975-1B7B7E05AE53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3216275"/>
          <a:ext cx="3505200" cy="220980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7229959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55646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4176337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4411339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665315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9688965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651424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894969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293580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829720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178009"/>
                  </a:ext>
                </a:extLst>
              </a:tr>
            </a:tbl>
          </a:graphicData>
        </a:graphic>
      </p:graphicFrame>
      <p:graphicFrame>
        <p:nvGraphicFramePr>
          <p:cNvPr id="26664" name="Object 80">
            <a:extLst>
              <a:ext uri="{FF2B5EF4-FFF2-40B4-BE49-F238E27FC236}">
                <a16:creationId xmlns:a16="http://schemas.microsoft.com/office/drawing/2014/main" id="{7AFBF915-7EDF-4F00-B9CA-838463F87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262313"/>
          <a:ext cx="558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558" imgH="291973" progId="Equation.3">
                  <p:embed/>
                </p:oleObj>
              </mc:Choice>
              <mc:Fallback>
                <p:oleObj name="Equation" r:id="rId3" imgW="558558" imgH="291973" progId="Equation.3">
                  <p:embed/>
                  <p:pic>
                    <p:nvPicPr>
                      <p:cNvPr id="26664" name="Object 80">
                        <a:extLst>
                          <a:ext uri="{FF2B5EF4-FFF2-40B4-BE49-F238E27FC236}">
                            <a16:creationId xmlns:a16="http://schemas.microsoft.com/office/drawing/2014/main" id="{7AFBF915-7EDF-4F00-B9CA-838463F876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62313"/>
                        <a:ext cx="558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5" name="Object 81">
            <a:extLst>
              <a:ext uri="{FF2B5EF4-FFF2-40B4-BE49-F238E27FC236}">
                <a16:creationId xmlns:a16="http://schemas.microsoft.com/office/drawing/2014/main" id="{4996C811-9D4B-455D-AB47-F43A503AA4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262313"/>
          <a:ext cx="19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17" imgH="291973" progId="Equation.3">
                  <p:embed/>
                </p:oleObj>
              </mc:Choice>
              <mc:Fallback>
                <p:oleObj name="Equation" r:id="rId5" imgW="190417" imgH="291973" progId="Equation.3">
                  <p:embed/>
                  <p:pic>
                    <p:nvPicPr>
                      <p:cNvPr id="26665" name="Object 81">
                        <a:extLst>
                          <a:ext uri="{FF2B5EF4-FFF2-40B4-BE49-F238E27FC236}">
                            <a16:creationId xmlns:a16="http://schemas.microsoft.com/office/drawing/2014/main" id="{4996C811-9D4B-455D-AB47-F43A503AA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262313"/>
                        <a:ext cx="1905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6" name="Object 82">
            <a:extLst>
              <a:ext uri="{FF2B5EF4-FFF2-40B4-BE49-F238E27FC236}">
                <a16:creationId xmlns:a16="http://schemas.microsoft.com/office/drawing/2014/main" id="{C1E51057-D835-4BC7-AACF-3B2464A71D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262313"/>
          <a:ext cx="228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8501" imgH="291973" progId="Equation.3">
                  <p:embed/>
                </p:oleObj>
              </mc:Choice>
              <mc:Fallback>
                <p:oleObj name="Equation" r:id="rId7" imgW="228501" imgH="291973" progId="Equation.3">
                  <p:embed/>
                  <p:pic>
                    <p:nvPicPr>
                      <p:cNvPr id="26666" name="Object 82">
                        <a:extLst>
                          <a:ext uri="{FF2B5EF4-FFF2-40B4-BE49-F238E27FC236}">
                            <a16:creationId xmlns:a16="http://schemas.microsoft.com/office/drawing/2014/main" id="{C1E51057-D835-4BC7-AACF-3B2464A71D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262313"/>
                        <a:ext cx="228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67" name="Object 103">
            <a:extLst>
              <a:ext uri="{FF2B5EF4-FFF2-40B4-BE49-F238E27FC236}">
                <a16:creationId xmlns:a16="http://schemas.microsoft.com/office/drawing/2014/main" id="{60BDEEFC-BED2-4DEC-AD37-E2C26455B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3232150"/>
          <a:ext cx="55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558" imgH="317362" progId="Equation.3">
                  <p:embed/>
                </p:oleObj>
              </mc:Choice>
              <mc:Fallback>
                <p:oleObj name="Equation" r:id="rId9" imgW="558558" imgH="317362" progId="Equation.3">
                  <p:embed/>
                  <p:pic>
                    <p:nvPicPr>
                      <p:cNvPr id="26667" name="Object 103">
                        <a:extLst>
                          <a:ext uri="{FF2B5EF4-FFF2-40B4-BE49-F238E27FC236}">
                            <a16:creationId xmlns:a16="http://schemas.microsoft.com/office/drawing/2014/main" id="{60BDEEFC-BED2-4DEC-AD37-E2C26455B4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232150"/>
                        <a:ext cx="55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68" name="Text Box 107">
            <a:extLst>
              <a:ext uri="{FF2B5EF4-FFF2-40B4-BE49-F238E27FC236}">
                <a16:creationId xmlns:a16="http://schemas.microsoft.com/office/drawing/2014/main" id="{4FC9F1AC-DB8D-47FA-BFBB-08C94E4B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789" y="5638801"/>
            <a:ext cx="21494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Same as A+B!</a:t>
            </a:r>
          </a:p>
        </p:txBody>
      </p:sp>
      <p:sp>
        <p:nvSpPr>
          <p:cNvPr id="26669" name="Text Box 111">
            <a:extLst>
              <a:ext uri="{FF2B5EF4-FFF2-40B4-BE49-F238E27FC236}">
                <a16:creationId xmlns:a16="http://schemas.microsoft.com/office/drawing/2014/main" id="{68F7CC93-FA42-421B-AC44-059F6D1C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2743200"/>
            <a:ext cx="39576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6263" indent="-23495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22350" indent="-2222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66838" indent="-176213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716088" indent="-176213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1732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304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876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448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800" b="0" i="1"/>
              <a:t>To convert AND to OR </a:t>
            </a:r>
          </a:p>
          <a:p>
            <a:pPr algn="ctr">
              <a:spcBef>
                <a:spcPct val="0"/>
              </a:spcBef>
            </a:pPr>
            <a:r>
              <a:rPr lang="en-US" altLang="en-US" sz="2800" b="0" i="1"/>
              <a:t>(or vice versa),</a:t>
            </a:r>
          </a:p>
          <a:p>
            <a:pPr algn="ctr">
              <a:spcBef>
                <a:spcPct val="0"/>
              </a:spcBef>
            </a:pPr>
            <a:r>
              <a:rPr lang="en-US" altLang="en-US" sz="2800" b="0" i="1"/>
              <a:t>invert inputs and output</a:t>
            </a:r>
            <a:r>
              <a:rPr lang="en-US" altLang="en-US" sz="2000" b="0" i="1"/>
              <a:t>.</a:t>
            </a:r>
          </a:p>
        </p:txBody>
      </p:sp>
      <p:pic>
        <p:nvPicPr>
          <p:cNvPr id="26670" name="Picture 115" descr="C:\Documents and Settings\Greg Byrd\My Documents\ece206\mh-slides\ch03\ch03-demorgan.jpg">
            <a:extLst>
              <a:ext uri="{FF2B5EF4-FFF2-40B4-BE49-F238E27FC236}">
                <a16:creationId xmlns:a16="http://schemas.microsoft.com/office/drawing/2014/main" id="{2D17203C-5D07-4695-A8A1-937CFFCF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1"/>
            <a:ext cx="2895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AF8E0950-772F-46A0-A3E8-7CCEC5A30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2B31312C-4CD5-4665-9BA3-4BAD054B1892}" type="slidenum">
              <a:rPr lang="en-US" altLang="en-US" sz="2000"/>
              <a:pPr algn="r"/>
              <a:t>16</a:t>
            </a:fld>
            <a:endParaRPr lang="en-US" altLang="en-US" sz="20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155F693-19C9-4BC1-B18F-E276EDA3D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than 2 Inputs?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73608D2-BD5E-401A-8C4A-83228A807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534400" cy="5105400"/>
          </a:xfrm>
        </p:spPr>
        <p:txBody>
          <a:bodyPr/>
          <a:lstStyle/>
          <a:p>
            <a:r>
              <a:rPr lang="en-US" altLang="en-US" dirty="0"/>
              <a:t>AND/OR can take any number of inputs.</a:t>
            </a:r>
          </a:p>
          <a:p>
            <a:pPr lvl="1"/>
            <a:r>
              <a:rPr lang="en-US" altLang="en-US" dirty="0"/>
              <a:t>AND = 1 if all inputs are 1.</a:t>
            </a:r>
          </a:p>
          <a:p>
            <a:pPr lvl="1"/>
            <a:r>
              <a:rPr lang="en-US" altLang="en-US" dirty="0"/>
              <a:t>OR = 1 if any input is 1.</a:t>
            </a:r>
          </a:p>
          <a:p>
            <a:pPr lvl="1"/>
            <a:r>
              <a:rPr lang="en-US" altLang="en-US" dirty="0"/>
              <a:t>Similar for NAND/NOR.</a:t>
            </a:r>
          </a:p>
          <a:p>
            <a:endParaRPr lang="en-US" altLang="en-US" dirty="0"/>
          </a:p>
          <a:p>
            <a:r>
              <a:rPr lang="en-US" altLang="en-US" dirty="0"/>
              <a:t>Can implement with multiple two-input gates,</a:t>
            </a:r>
            <a:br>
              <a:rPr lang="en-US" altLang="en-US" dirty="0"/>
            </a:br>
            <a:r>
              <a:rPr lang="en-US" altLang="en-US" dirty="0"/>
              <a:t>or with single CMOS circuit.</a:t>
            </a:r>
          </a:p>
        </p:txBody>
      </p:sp>
      <p:pic>
        <p:nvPicPr>
          <p:cNvPr id="28677" name="Picture 10" descr="C:\Documents and Settings\Greg Byrd\My Documents\ece206\mh-slides\ch03\ch03-3input.jpg">
            <a:extLst>
              <a:ext uri="{FF2B5EF4-FFF2-40B4-BE49-F238E27FC236}">
                <a16:creationId xmlns:a16="http://schemas.microsoft.com/office/drawing/2014/main" id="{F5ADCFB8-3553-4509-ADE9-0FAF2DFA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38600"/>
            <a:ext cx="731520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4041CC15-472B-45F2-B1F4-B53F79383F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C90AA103-B20B-4C01-B198-DCCFE238ED1C}" type="slidenum">
              <a:rPr lang="en-US" altLang="en-US" sz="2000"/>
              <a:pPr algn="r"/>
              <a:t>17</a:t>
            </a:fld>
            <a:endParaRPr lang="en-US" altLang="en-US" sz="20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F27738E-FC2C-46FD-A2D1-3CDC53E5B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21BCF6F-1200-4E89-8403-C3B6221D2F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MOS transistors are used as switches to implement</a:t>
            </a:r>
            <a:br>
              <a:rPr lang="en-US" altLang="en-US" dirty="0"/>
            </a:br>
            <a:r>
              <a:rPr lang="en-US" altLang="en-US" dirty="0"/>
              <a:t>logic functions.</a:t>
            </a:r>
          </a:p>
          <a:p>
            <a:pPr lvl="1"/>
            <a:r>
              <a:rPr lang="en-US" altLang="en-US" dirty="0"/>
              <a:t>n-type: connect to GND, turn on (with 1) to pull down to 0</a:t>
            </a:r>
          </a:p>
          <a:p>
            <a:pPr lvl="1"/>
            <a:r>
              <a:rPr lang="en-US" altLang="en-US" dirty="0"/>
              <a:t>p-type: connect to +2.9V, turn on (with 0) to pull up to 1</a:t>
            </a:r>
          </a:p>
          <a:p>
            <a:endParaRPr lang="en-US" altLang="en-US" dirty="0"/>
          </a:p>
          <a:p>
            <a:r>
              <a:rPr lang="en-US" altLang="en-US" dirty="0"/>
              <a:t>Basic gates: NOT, NOR, NAND</a:t>
            </a:r>
          </a:p>
          <a:p>
            <a:pPr lvl="1"/>
            <a:r>
              <a:rPr lang="en-US" altLang="en-US" dirty="0"/>
              <a:t>Logic functions are usually expressed with AND, OR, and NOT</a:t>
            </a:r>
          </a:p>
          <a:p>
            <a:endParaRPr lang="en-US" altLang="en-US" dirty="0"/>
          </a:p>
          <a:p>
            <a:r>
              <a:rPr lang="en-US" altLang="en-US" dirty="0" err="1"/>
              <a:t>DeMorgan's</a:t>
            </a:r>
            <a:r>
              <a:rPr lang="en-US" altLang="en-US" dirty="0"/>
              <a:t> Law</a:t>
            </a:r>
          </a:p>
          <a:p>
            <a:pPr lvl="1"/>
            <a:r>
              <a:rPr lang="en-US" altLang="en-US" dirty="0"/>
              <a:t>Convert AND to OR (and vice versa) </a:t>
            </a:r>
            <a:br>
              <a:rPr lang="en-US" altLang="en-US" dirty="0"/>
            </a:br>
            <a:r>
              <a:rPr lang="en-US" altLang="en-US" dirty="0"/>
              <a:t>by inverting inputs and output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8BA0D573-5B76-4139-9E5F-DC7EE9BE1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F46830FF-4082-4D3E-B2E5-2A507242BDD4}" type="slidenum">
              <a:rPr lang="en-US" altLang="en-US" sz="2000"/>
              <a:pPr algn="r"/>
              <a:t>18</a:t>
            </a:fld>
            <a:endParaRPr lang="en-US" altLang="en-US" sz="20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24C2F92-1C94-484F-A7F3-091D916E5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Functions from Logic Gates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57DFD378-1AF5-4BB3-BE49-B4F3AA7CA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534400" cy="5105400"/>
          </a:xfrm>
        </p:spPr>
        <p:txBody>
          <a:bodyPr/>
          <a:lstStyle/>
          <a:p>
            <a:r>
              <a:rPr lang="en-US" altLang="en-US" b="0" i="1"/>
              <a:t>Combinational Logic Circuit</a:t>
            </a:r>
          </a:p>
          <a:p>
            <a:pPr lvl="1"/>
            <a:r>
              <a:rPr lang="en-US" altLang="en-US"/>
              <a:t>output depends only on the current inputs</a:t>
            </a:r>
          </a:p>
          <a:p>
            <a:pPr lvl="1"/>
            <a:r>
              <a:rPr lang="en-US" altLang="en-US"/>
              <a:t>stateless</a:t>
            </a:r>
          </a:p>
          <a:p>
            <a:r>
              <a:rPr lang="en-US" altLang="en-US" b="0" i="1"/>
              <a:t>Sequential Logic Circuit</a:t>
            </a:r>
          </a:p>
          <a:p>
            <a:pPr lvl="1"/>
            <a:r>
              <a:rPr lang="en-US" altLang="en-US"/>
              <a:t>output depends on the sequence of inputs (past and present)</a:t>
            </a:r>
          </a:p>
          <a:p>
            <a:pPr lvl="1"/>
            <a:r>
              <a:rPr lang="en-US" altLang="en-US"/>
              <a:t>stores information (state) from past inputs</a:t>
            </a:r>
          </a:p>
          <a:p>
            <a:endParaRPr lang="en-US" altLang="en-US"/>
          </a:p>
          <a:p>
            <a:r>
              <a:rPr lang="en-US" altLang="en-US"/>
              <a:t>We'll first look at some useful combinational circuits,</a:t>
            </a:r>
            <a:br>
              <a:rPr lang="en-US" altLang="en-US"/>
            </a:br>
            <a:r>
              <a:rPr lang="en-US" altLang="en-US"/>
              <a:t>then show how to use sequential circuits to store information.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278C5B76-B265-4A8B-9006-49041EEDF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CC1F79CF-1545-4C1E-B8B0-62364BBDFB99}" type="slidenum">
              <a:rPr lang="en-US" altLang="en-US" sz="2000"/>
              <a:pPr algn="r"/>
              <a:t>19</a:t>
            </a:fld>
            <a:endParaRPr lang="en-US" altLang="en-US" sz="20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A74C476-752A-47A2-B986-E548FB542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Decoder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3A68D1FF-4400-4D32-BB83-0C50B265E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167" y="1239978"/>
            <a:ext cx="6298513" cy="3559735"/>
          </a:xfrm>
        </p:spPr>
        <p:txBody>
          <a:bodyPr/>
          <a:lstStyle/>
          <a:p>
            <a:r>
              <a:rPr lang="en-US" altLang="en-US" i="1" dirty="0"/>
              <a:t>n</a:t>
            </a:r>
            <a:r>
              <a:rPr lang="en-US" altLang="en-US" dirty="0"/>
              <a:t> inputs, </a:t>
            </a:r>
            <a:r>
              <a:rPr lang="en-US" altLang="en-US" i="1" dirty="0"/>
              <a:t>2</a:t>
            </a:r>
            <a:r>
              <a:rPr lang="en-US" altLang="en-US" i="1" baseline="30000" dirty="0"/>
              <a:t>n</a:t>
            </a:r>
            <a:r>
              <a:rPr lang="en-US" altLang="en-US" dirty="0"/>
              <a:t> outputs</a:t>
            </a:r>
          </a:p>
          <a:p>
            <a:pPr lvl="1"/>
            <a:r>
              <a:rPr lang="en-US" altLang="en-US" dirty="0"/>
              <a:t>exactly one output is 1 for each possible input pattern</a:t>
            </a:r>
          </a:p>
        </p:txBody>
      </p:sp>
      <p:pic>
        <p:nvPicPr>
          <p:cNvPr id="32773" name="Picture 6" descr="C:\Documents and Settings\Greg Byrd\My Documents\ece206\mh-slides\ch03\ch03-decoder.jpg">
            <a:extLst>
              <a:ext uri="{FF2B5EF4-FFF2-40B4-BE49-F238E27FC236}">
                <a16:creationId xmlns:a16="http://schemas.microsoft.com/office/drawing/2014/main" id="{341973DF-3CE6-4D5D-937E-105556C9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2133600"/>
            <a:ext cx="53943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>
            <a:extLst>
              <a:ext uri="{FF2B5EF4-FFF2-40B4-BE49-F238E27FC236}">
                <a16:creationId xmlns:a16="http://schemas.microsoft.com/office/drawing/2014/main" id="{89E35675-A764-4685-A214-45035D7D1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4114800"/>
            <a:ext cx="1473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i="1"/>
              <a:t>2-bit</a:t>
            </a:r>
          </a:p>
          <a:p>
            <a:r>
              <a:rPr lang="en-US" altLang="en-US" sz="2800" i="1"/>
              <a:t>decoder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dsholder til billede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9" b="1684"/>
          <a:stretch/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+mn-lt"/>
              </a:rPr>
              <a:t>Chapter</a:t>
            </a:r>
            <a:r>
              <a:rPr lang="da-DK" dirty="0">
                <a:latin typeface="+mn-lt"/>
              </a:rPr>
              <a:t> 3: Digital </a:t>
            </a:r>
            <a:r>
              <a:rPr lang="da-DK" dirty="0" err="1">
                <a:latin typeface="+mn-lt"/>
              </a:rPr>
              <a:t>Logic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Structure</a:t>
            </a:r>
            <a:endParaRPr lang="da-DK" b="0" dirty="0">
              <a:latin typeface="+mn-lt"/>
            </a:endParaRP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>
                <a:latin typeface="+mn-lt"/>
              </a:rPr>
              <a:t>Peyman Pahlevani</a:t>
            </a: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90" y="5768340"/>
            <a:ext cx="683837" cy="8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2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DC96A631-7997-4F12-B537-1B3CDE1882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94F12BF4-5130-43E2-88EB-79F030CF3E2C}" type="slidenum">
              <a:rPr lang="en-US" altLang="en-US" sz="2000"/>
              <a:pPr algn="r"/>
              <a:t>20</a:t>
            </a:fld>
            <a:endParaRPr lang="en-US" altLang="en-US" sz="2000"/>
          </a:p>
        </p:txBody>
      </p:sp>
      <p:pic>
        <p:nvPicPr>
          <p:cNvPr id="34819" name="Picture 1031" descr="C:\Documents and Settings\Greg Byrd\My Documents\ece206\mh-slides\ch03\ch03-mux.jpg">
            <a:extLst>
              <a:ext uri="{FF2B5EF4-FFF2-40B4-BE49-F238E27FC236}">
                <a16:creationId xmlns:a16="http://schemas.microsoft.com/office/drawing/2014/main" id="{AB4DEED0-EE06-48F5-AA20-E5E09379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299648"/>
            <a:ext cx="77057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1026">
            <a:extLst>
              <a:ext uri="{FF2B5EF4-FFF2-40B4-BE49-F238E27FC236}">
                <a16:creationId xmlns:a16="http://schemas.microsoft.com/office/drawing/2014/main" id="{9FAC615A-A3D0-44C4-874C-25B22D9A5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Multiplexer (MUX)</a:t>
            </a:r>
          </a:p>
        </p:txBody>
      </p:sp>
      <p:sp>
        <p:nvSpPr>
          <p:cNvPr id="34821" name="Rectangle 1027">
            <a:extLst>
              <a:ext uri="{FF2B5EF4-FFF2-40B4-BE49-F238E27FC236}">
                <a16:creationId xmlns:a16="http://schemas.microsoft.com/office/drawing/2014/main" id="{5D774C24-AF49-4497-BA8D-9BE3B2ECD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7192" y="1184223"/>
            <a:ext cx="6298513" cy="3559735"/>
          </a:xfrm>
        </p:spPr>
        <p:txBody>
          <a:bodyPr/>
          <a:lstStyle/>
          <a:p>
            <a:r>
              <a:rPr lang="en-US" altLang="en-US" i="1" dirty="0"/>
              <a:t>n</a:t>
            </a:r>
            <a:r>
              <a:rPr lang="en-US" altLang="en-US" dirty="0"/>
              <a:t>-bit selector and </a:t>
            </a:r>
            <a:r>
              <a:rPr lang="en-US" altLang="en-US" i="1" dirty="0"/>
              <a:t>2</a:t>
            </a:r>
            <a:r>
              <a:rPr lang="en-US" altLang="en-US" i="1" baseline="30000" dirty="0"/>
              <a:t>n</a:t>
            </a:r>
            <a:r>
              <a:rPr lang="en-US" altLang="en-US" dirty="0"/>
              <a:t> inputs, one output</a:t>
            </a:r>
          </a:p>
          <a:p>
            <a:pPr lvl="1"/>
            <a:r>
              <a:rPr lang="en-US" altLang="en-US" dirty="0"/>
              <a:t>output equals one of the inputs, depending on selector</a:t>
            </a:r>
          </a:p>
        </p:txBody>
      </p:sp>
      <p:sp>
        <p:nvSpPr>
          <p:cNvPr id="34822" name="Text Box 1030">
            <a:extLst>
              <a:ext uri="{FF2B5EF4-FFF2-40B4-BE49-F238E27FC236}">
                <a16:creationId xmlns:a16="http://schemas.microsoft.com/office/drawing/2014/main" id="{81C3AE55-94C7-433A-8933-54911A611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5486401"/>
            <a:ext cx="2005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i="1"/>
              <a:t>4-to-1 MUX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93E66E54-3C17-41E1-9230-1323A4EAC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DE5F9923-DAAD-407C-91FA-A40A77E46A12}" type="slidenum">
              <a:rPr lang="en-US" altLang="en-US" sz="2000"/>
              <a:pPr algn="r"/>
              <a:t>21</a:t>
            </a:fld>
            <a:endParaRPr lang="en-US" altLang="en-US" sz="20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2B1C671-02F7-4F3D-A2AB-C9A242F30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Full Adder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023B00F4-A861-4572-BAA1-A59F253B7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4280" y="1301310"/>
            <a:ext cx="6298513" cy="3559735"/>
          </a:xfrm>
        </p:spPr>
        <p:txBody>
          <a:bodyPr/>
          <a:lstStyle/>
          <a:p>
            <a:r>
              <a:rPr lang="en-US" altLang="en-US" dirty="0"/>
              <a:t>Add two bits and carry-in,</a:t>
            </a:r>
            <a:br>
              <a:rPr lang="en-US" altLang="en-US" dirty="0"/>
            </a:br>
            <a:r>
              <a:rPr lang="en-US" altLang="en-US" dirty="0"/>
              <a:t>produce one-bit sum and carry-out.</a:t>
            </a:r>
          </a:p>
        </p:txBody>
      </p:sp>
      <p:graphicFrame>
        <p:nvGraphicFramePr>
          <p:cNvPr id="75780" name="Group 4">
            <a:extLst>
              <a:ext uri="{FF2B5EF4-FFF2-40B4-BE49-F238E27FC236}">
                <a16:creationId xmlns:a16="http://schemas.microsoft.com/office/drawing/2014/main" id="{BC9E6A1E-E8D4-413C-8DEF-D9705308CD3B}"/>
              </a:ext>
            </a:extLst>
          </p:cNvPr>
          <p:cNvGraphicFramePr>
            <a:graphicFrameLocks noGrp="1"/>
          </p:cNvGraphicFramePr>
          <p:nvPr/>
        </p:nvGraphicFramePr>
        <p:xfrm>
          <a:off x="8534400" y="1709739"/>
          <a:ext cx="1981200" cy="3438575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37048955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87606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3406527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811413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6198688"/>
                    </a:ext>
                  </a:extLst>
                </a:gridCol>
              </a:tblGrid>
              <a:tr h="43172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</a:t>
                      </a:r>
                      <a:r>
                        <a:rPr kumimoji="0" lang="en-US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in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S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</a:t>
                      </a:r>
                      <a:r>
                        <a:rPr kumimoji="0" lang="en-US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out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692720"/>
                  </a:ext>
                </a:extLst>
              </a:tr>
              <a:tr h="36569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729818"/>
                  </a:ext>
                </a:extLst>
              </a:tr>
              <a:tr h="3777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968601"/>
                  </a:ext>
                </a:extLst>
              </a:tr>
              <a:tr h="37616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473555"/>
                  </a:ext>
                </a:extLst>
              </a:tr>
              <a:tr h="3777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050852"/>
                  </a:ext>
                </a:extLst>
              </a:tr>
              <a:tr h="3777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838878"/>
                  </a:ext>
                </a:extLst>
              </a:tr>
              <a:tr h="3777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66170"/>
                  </a:ext>
                </a:extLst>
              </a:tr>
              <a:tr h="37616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94203"/>
                  </a:ext>
                </a:extLst>
              </a:tr>
              <a:tr h="37775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45712" marB="45712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267937"/>
                  </a:ext>
                </a:extLst>
              </a:tr>
            </a:tbl>
          </a:graphicData>
        </a:graphic>
      </p:graphicFrame>
      <p:pic>
        <p:nvPicPr>
          <p:cNvPr id="36917" name="Picture 71" descr="C:\Documents and Settings\Greg Byrd\My Documents\ece206\mh-slides\ch03\ch03-fulladder.jpg">
            <a:extLst>
              <a:ext uri="{FF2B5EF4-FFF2-40B4-BE49-F238E27FC236}">
                <a16:creationId xmlns:a16="http://schemas.microsoft.com/office/drawing/2014/main" id="{F6028261-FF05-4AFF-8749-A7509382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286000"/>
            <a:ext cx="6145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1F1B4BD6-8DB3-490F-A768-C17E61D55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D8F877BD-2352-474B-8691-386B4FA285F8}" type="slidenum">
              <a:rPr lang="en-US" altLang="en-US" sz="2000"/>
              <a:pPr algn="r"/>
              <a:t>22</a:t>
            </a:fld>
            <a:endParaRPr lang="en-US" altLang="en-US" sz="2000"/>
          </a:p>
        </p:txBody>
      </p:sp>
      <p:sp>
        <p:nvSpPr>
          <p:cNvPr id="38915" name="Rectangle 1026">
            <a:extLst>
              <a:ext uri="{FF2B5EF4-FFF2-40B4-BE49-F238E27FC236}">
                <a16:creationId xmlns:a16="http://schemas.microsoft.com/office/drawing/2014/main" id="{65BCF576-F79C-4033-B9CD-6114B255D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Four-bit Adder</a:t>
            </a:r>
          </a:p>
        </p:txBody>
      </p:sp>
      <p:pic>
        <p:nvPicPr>
          <p:cNvPr id="38916" name="Picture 1030" descr="C:\Documents and Settings\Greg Byrd\My Documents\ece206\mh-slides\ch03\ch03-4bitadder.jpg">
            <a:extLst>
              <a:ext uri="{FF2B5EF4-FFF2-40B4-BE49-F238E27FC236}">
                <a16:creationId xmlns:a16="http://schemas.microsoft.com/office/drawing/2014/main" id="{EB02A5AB-5C26-457E-8826-C1CC54EB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1"/>
            <a:ext cx="853440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F4F5F5A5-7F42-46A9-A8E2-4E99C8C280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8441634C-B734-479A-B02C-28B95D08AF4B}" type="slidenum">
              <a:rPr lang="en-US" altLang="en-US" sz="2000"/>
              <a:pPr algn="r"/>
              <a:t>23</a:t>
            </a:fld>
            <a:endParaRPr lang="en-US" altLang="en-US" sz="20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CDFA679-041D-4A08-8586-B72027115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Completeness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E0D6718-C874-41BD-9E69-D370B37F0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983" y="1134503"/>
            <a:ext cx="6298513" cy="3559735"/>
          </a:xfrm>
        </p:spPr>
        <p:txBody>
          <a:bodyPr/>
          <a:lstStyle/>
          <a:p>
            <a:r>
              <a:rPr lang="en-US" altLang="en-US" dirty="0"/>
              <a:t>Can implement </a:t>
            </a:r>
            <a:r>
              <a:rPr lang="en-US" altLang="en-US" u="sng" dirty="0"/>
              <a:t>ANY</a:t>
            </a:r>
            <a:r>
              <a:rPr lang="en-US" altLang="en-US" dirty="0"/>
              <a:t> truth table with AND, OR, NOT.</a:t>
            </a:r>
          </a:p>
        </p:txBody>
      </p:sp>
      <p:graphicFrame>
        <p:nvGraphicFramePr>
          <p:cNvPr id="58432" name="Group 64">
            <a:extLst>
              <a:ext uri="{FF2B5EF4-FFF2-40B4-BE49-F238E27FC236}">
                <a16:creationId xmlns:a16="http://schemas.microsoft.com/office/drawing/2014/main" id="{18707A81-A455-4924-8016-34EEA7212EC5}"/>
              </a:ext>
            </a:extLst>
          </p:cNvPr>
          <p:cNvGraphicFramePr>
            <a:graphicFrameLocks noGrp="1"/>
          </p:cNvGraphicFramePr>
          <p:nvPr/>
        </p:nvGraphicFramePr>
        <p:xfrm>
          <a:off x="2438400" y="1600200"/>
          <a:ext cx="1981200" cy="40386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73375816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717984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9239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3180981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52607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612088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50636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783904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862782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990393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802740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510174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269506"/>
                  </a:ext>
                </a:extLst>
              </a:tr>
            </a:tbl>
          </a:graphicData>
        </a:graphic>
      </p:graphicFrame>
      <p:sp>
        <p:nvSpPr>
          <p:cNvPr id="41004" name="Text Box 66">
            <a:extLst>
              <a:ext uri="{FF2B5EF4-FFF2-40B4-BE49-F238E27FC236}">
                <a16:creationId xmlns:a16="http://schemas.microsoft.com/office/drawing/2014/main" id="{C1CF83F1-6CBD-4DD4-95D1-27CDA5D7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2438401"/>
            <a:ext cx="2754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2575" indent="-282575">
              <a:spcBef>
                <a:spcPct val="20000"/>
              </a:spcBef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6263" indent="-23495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22350" indent="-2222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66838" indent="-176213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716088" indent="-176213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1732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304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876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448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0">
                <a:latin typeface="Franklin Gothic Book" panose="020B0503020102020204" pitchFamily="34" charset="0"/>
              </a:rPr>
              <a:t>1. AND combinations </a:t>
            </a:r>
            <a:br>
              <a:rPr lang="en-US" altLang="en-US" sz="2000" b="0">
                <a:latin typeface="Franklin Gothic Book" panose="020B0503020102020204" pitchFamily="34" charset="0"/>
              </a:rPr>
            </a:br>
            <a:r>
              <a:rPr lang="en-US" altLang="en-US" sz="2000" b="0">
                <a:latin typeface="Franklin Gothic Book" panose="020B0503020102020204" pitchFamily="34" charset="0"/>
              </a:rPr>
              <a:t>that yield a "1" in the </a:t>
            </a:r>
            <a:br>
              <a:rPr lang="en-US" altLang="en-US" sz="2000" b="0">
                <a:latin typeface="Franklin Gothic Book" panose="020B0503020102020204" pitchFamily="34" charset="0"/>
              </a:rPr>
            </a:br>
            <a:r>
              <a:rPr lang="en-US" altLang="en-US" sz="2000" b="0">
                <a:latin typeface="Franklin Gothic Book" panose="020B0503020102020204" pitchFamily="34" charset="0"/>
              </a:rPr>
              <a:t>truth table.</a:t>
            </a:r>
          </a:p>
        </p:txBody>
      </p:sp>
      <p:sp>
        <p:nvSpPr>
          <p:cNvPr id="41005" name="Text Box 67">
            <a:extLst>
              <a:ext uri="{FF2B5EF4-FFF2-40B4-BE49-F238E27FC236}">
                <a16:creationId xmlns:a16="http://schemas.microsoft.com/office/drawing/2014/main" id="{94253B1C-0346-43B4-A219-26FFB3DE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343401"/>
            <a:ext cx="2330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2575" indent="-282575">
              <a:spcBef>
                <a:spcPct val="20000"/>
              </a:spcBef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6263" indent="-234950">
              <a:spcBef>
                <a:spcPct val="20000"/>
              </a:spcBef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22350" indent="-222250">
              <a:spcBef>
                <a:spcPct val="20000"/>
              </a:spcBef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66838" indent="-176213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716088" indent="-176213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1732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6304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876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44888" indent="-1762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0">
                <a:latin typeface="Franklin Gothic Book" panose="020B0503020102020204" pitchFamily="34" charset="0"/>
              </a:rPr>
              <a:t>2. OR the results</a:t>
            </a:r>
            <a:br>
              <a:rPr lang="en-US" altLang="en-US" sz="2000" b="0">
                <a:latin typeface="Franklin Gothic Book" panose="020B0503020102020204" pitchFamily="34" charset="0"/>
              </a:rPr>
            </a:br>
            <a:r>
              <a:rPr lang="en-US" altLang="en-US" sz="2000" b="0">
                <a:latin typeface="Franklin Gothic Book" panose="020B0503020102020204" pitchFamily="34" charset="0"/>
              </a:rPr>
              <a:t>of the AND gates.</a:t>
            </a:r>
          </a:p>
        </p:txBody>
      </p:sp>
      <p:pic>
        <p:nvPicPr>
          <p:cNvPr id="41006" name="Picture 68" descr="C:\Documents and Settings\Greg Byrd\My Documents\ece206\mh-slides\ch03\ch03-complete.jpg">
            <a:extLst>
              <a:ext uri="{FF2B5EF4-FFF2-40B4-BE49-F238E27FC236}">
                <a16:creationId xmlns:a16="http://schemas.microsoft.com/office/drawing/2014/main" id="{4F705FA8-C468-418C-9509-44E268CB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676400"/>
            <a:ext cx="20732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C1069E63-D8FA-4DB5-A5F9-D4EFB0E05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357274B3-0134-4CD6-BD67-8C0D54B48402}" type="slidenum">
              <a:rPr lang="en-US" altLang="en-US" sz="2000"/>
              <a:pPr algn="r"/>
              <a:t>24</a:t>
            </a:fld>
            <a:endParaRPr lang="en-US" altLang="en-US" sz="20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90F96334-AC28-43C6-B466-9822B7BC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Combinational vs. Sequential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F770CDB-4234-4FB2-BAE9-C76222C18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rgbClr val="CE0000"/>
                </a:solidFill>
              </a:rPr>
              <a:t>Combinational Circuit</a:t>
            </a:r>
          </a:p>
          <a:p>
            <a:pPr lvl="1"/>
            <a:r>
              <a:rPr lang="en-US" altLang="en-US" dirty="0"/>
              <a:t>always gives the same output for a given set of inputs</a:t>
            </a:r>
          </a:p>
          <a:p>
            <a:pPr lvl="2"/>
            <a:r>
              <a:rPr lang="en-US" altLang="en-US" dirty="0"/>
              <a:t>ex: adder always generates sum and carry,</a:t>
            </a:r>
            <a:br>
              <a:rPr lang="en-US" altLang="en-US" dirty="0"/>
            </a:br>
            <a:r>
              <a:rPr lang="en-US" altLang="en-US" dirty="0"/>
              <a:t>regardless of previous inputs</a:t>
            </a:r>
          </a:p>
          <a:p>
            <a:r>
              <a:rPr lang="en-US" altLang="en-US" dirty="0">
                <a:solidFill>
                  <a:srgbClr val="CE0000"/>
                </a:solidFill>
              </a:rPr>
              <a:t>Sequential Circuit</a:t>
            </a:r>
          </a:p>
          <a:p>
            <a:pPr lvl="1"/>
            <a:r>
              <a:rPr lang="en-US" altLang="en-US" dirty="0"/>
              <a:t>stores information</a:t>
            </a:r>
          </a:p>
          <a:p>
            <a:pPr lvl="1"/>
            <a:r>
              <a:rPr lang="en-US" altLang="en-US" dirty="0"/>
              <a:t>output depends on stored information (state) plus input</a:t>
            </a:r>
          </a:p>
          <a:p>
            <a:pPr lvl="2"/>
            <a:r>
              <a:rPr lang="en-US" altLang="en-US" dirty="0"/>
              <a:t>so a given input might produce different outputs,</a:t>
            </a:r>
            <a:br>
              <a:rPr lang="en-US" altLang="en-US" dirty="0"/>
            </a:br>
            <a:r>
              <a:rPr lang="en-US" altLang="en-US" dirty="0"/>
              <a:t>depending on the stored information</a:t>
            </a:r>
          </a:p>
          <a:p>
            <a:pPr lvl="1"/>
            <a:r>
              <a:rPr lang="en-US" altLang="en-US" i="1" dirty="0"/>
              <a:t>example:</a:t>
            </a:r>
            <a:r>
              <a:rPr lang="en-US" altLang="en-US" dirty="0"/>
              <a:t> ticket counter</a:t>
            </a:r>
          </a:p>
          <a:p>
            <a:pPr lvl="2"/>
            <a:r>
              <a:rPr lang="en-US" altLang="en-US" dirty="0"/>
              <a:t>advances when you push the button</a:t>
            </a:r>
          </a:p>
          <a:p>
            <a:pPr lvl="2"/>
            <a:r>
              <a:rPr lang="en-US" altLang="en-US" dirty="0"/>
              <a:t>output depends on previous state</a:t>
            </a:r>
          </a:p>
          <a:p>
            <a:pPr lvl="1"/>
            <a:r>
              <a:rPr lang="en-US" altLang="en-US" dirty="0"/>
              <a:t>useful for building “memory” elements and “state machines”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10881027-80CD-495B-87A0-71091E5A2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3E228048-9514-4188-9241-A7AA499AF414}" type="slidenum">
              <a:rPr lang="en-US" altLang="en-US" sz="2000"/>
              <a:pPr algn="r"/>
              <a:t>25</a:t>
            </a:fld>
            <a:endParaRPr lang="en-US" altLang="en-US" sz="2000"/>
          </a:p>
        </p:txBody>
      </p:sp>
      <p:sp>
        <p:nvSpPr>
          <p:cNvPr id="45059" name="Rectangle 1026">
            <a:extLst>
              <a:ext uri="{FF2B5EF4-FFF2-40B4-BE49-F238E27FC236}">
                <a16:creationId xmlns:a16="http://schemas.microsoft.com/office/drawing/2014/main" id="{73F2F5FB-FB36-4B8F-B66D-16BB89A6B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R-S Latch: Simple Storage Element</a:t>
            </a:r>
          </a:p>
        </p:txBody>
      </p:sp>
      <p:sp>
        <p:nvSpPr>
          <p:cNvPr id="45060" name="Rectangle 1027">
            <a:extLst>
              <a:ext uri="{FF2B5EF4-FFF2-40B4-BE49-F238E27FC236}">
                <a16:creationId xmlns:a16="http://schemas.microsoft.com/office/drawing/2014/main" id="{9D50DD60-E5F0-40A0-8A48-BD3380104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5344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R is used to “reset” or “clear” the element – set it to zero.</a:t>
            </a:r>
          </a:p>
          <a:p>
            <a:r>
              <a:rPr lang="en-US" altLang="en-US" dirty="0"/>
              <a:t>S is used to “set” the element – set it to one.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both R and S are one, out could be </a:t>
            </a:r>
            <a:r>
              <a:rPr lang="en-US" altLang="en-US" u="sng" dirty="0"/>
              <a:t>either</a:t>
            </a:r>
            <a:r>
              <a:rPr lang="en-US" altLang="en-US" dirty="0"/>
              <a:t> zero or one.</a:t>
            </a:r>
          </a:p>
          <a:p>
            <a:pPr lvl="1"/>
            <a:r>
              <a:rPr lang="en-US" altLang="en-US" dirty="0"/>
              <a:t>“quiescent” state -- holds its previous value</a:t>
            </a:r>
          </a:p>
          <a:p>
            <a:pPr lvl="1"/>
            <a:r>
              <a:rPr lang="en-US" altLang="en-US" dirty="0"/>
              <a:t>note: if a is 1, b is 0, and vice versa</a:t>
            </a:r>
          </a:p>
        </p:txBody>
      </p:sp>
      <p:sp>
        <p:nvSpPr>
          <p:cNvPr id="45061" name="Text Box 1032">
            <a:extLst>
              <a:ext uri="{FF2B5EF4-FFF2-40B4-BE49-F238E27FC236}">
                <a16:creationId xmlns:a16="http://schemas.microsoft.com/office/drawing/2014/main" id="{952C7479-4E50-4A86-B80D-FB92DD07F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819401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1</a:t>
            </a:r>
          </a:p>
        </p:txBody>
      </p:sp>
      <p:sp>
        <p:nvSpPr>
          <p:cNvPr id="45062" name="Text Box 1033">
            <a:extLst>
              <a:ext uri="{FF2B5EF4-FFF2-40B4-BE49-F238E27FC236}">
                <a16:creationId xmlns:a16="http://schemas.microsoft.com/office/drawing/2014/main" id="{770DFA62-474A-4B51-AE1D-0E2E50E0C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733801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0</a:t>
            </a:r>
          </a:p>
        </p:txBody>
      </p:sp>
      <p:pic>
        <p:nvPicPr>
          <p:cNvPr id="45063" name="Picture 1042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D587B39B-7A96-413A-B7F0-FD6E63AAC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3622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043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9C8689E5-B92D-4FB9-90EB-73F10D8A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23622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Text Box 1044">
            <a:extLst>
              <a:ext uri="{FF2B5EF4-FFF2-40B4-BE49-F238E27FC236}">
                <a16:creationId xmlns:a16="http://schemas.microsoft.com/office/drawing/2014/main" id="{943E2671-0430-4281-8E1E-F582F5597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09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5066" name="Text Box 1045">
            <a:extLst>
              <a:ext uri="{FF2B5EF4-FFF2-40B4-BE49-F238E27FC236}">
                <a16:creationId xmlns:a16="http://schemas.microsoft.com/office/drawing/2014/main" id="{5B64B19F-429F-4235-A49E-1A9D1FB8E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038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5067" name="Text Box 1046">
            <a:extLst>
              <a:ext uri="{FF2B5EF4-FFF2-40B4-BE49-F238E27FC236}">
                <a16:creationId xmlns:a16="http://schemas.microsoft.com/office/drawing/2014/main" id="{F242364D-6F60-4AAC-976E-9B1F72D79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667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5068" name="Text Box 1047">
            <a:extLst>
              <a:ext uri="{FF2B5EF4-FFF2-40B4-BE49-F238E27FC236}">
                <a16:creationId xmlns:a16="http://schemas.microsoft.com/office/drawing/2014/main" id="{CD50D3B0-A1AC-4F0A-8FAC-A3E7F6FC2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657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5069" name="Text Box 1048">
            <a:extLst>
              <a:ext uri="{FF2B5EF4-FFF2-40B4-BE49-F238E27FC236}">
                <a16:creationId xmlns:a16="http://schemas.microsoft.com/office/drawing/2014/main" id="{9413C2E0-FEEC-4371-A4E2-FD4F2AD4B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590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5070" name="Text Box 1049">
            <a:extLst>
              <a:ext uri="{FF2B5EF4-FFF2-40B4-BE49-F238E27FC236}">
                <a16:creationId xmlns:a16="http://schemas.microsoft.com/office/drawing/2014/main" id="{603F8188-7CB3-4DAD-936E-34EBD3292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581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5071" name="Text Box 1052">
            <a:extLst>
              <a:ext uri="{FF2B5EF4-FFF2-40B4-BE49-F238E27FC236}">
                <a16:creationId xmlns:a16="http://schemas.microsoft.com/office/drawing/2014/main" id="{A8A52534-0B4B-4E3D-BA63-4ECBD2CB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209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5072" name="Text Box 1053">
            <a:extLst>
              <a:ext uri="{FF2B5EF4-FFF2-40B4-BE49-F238E27FC236}">
                <a16:creationId xmlns:a16="http://schemas.microsoft.com/office/drawing/2014/main" id="{07882906-9AD5-4008-8FCF-2433F3CD5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038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5073" name="Text Box 1054">
            <a:extLst>
              <a:ext uri="{FF2B5EF4-FFF2-40B4-BE49-F238E27FC236}">
                <a16:creationId xmlns:a16="http://schemas.microsoft.com/office/drawing/2014/main" id="{8A849B72-93CF-4968-8200-9163A3B9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2667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5074" name="Text Box 1055">
            <a:extLst>
              <a:ext uri="{FF2B5EF4-FFF2-40B4-BE49-F238E27FC236}">
                <a16:creationId xmlns:a16="http://schemas.microsoft.com/office/drawing/2014/main" id="{6B2B9474-B776-4AEC-89BB-0BC3FA1B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657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5075" name="Text Box 1056">
            <a:extLst>
              <a:ext uri="{FF2B5EF4-FFF2-40B4-BE49-F238E27FC236}">
                <a16:creationId xmlns:a16="http://schemas.microsoft.com/office/drawing/2014/main" id="{550322DF-647C-482D-84E2-D49625B6D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590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5076" name="Text Box 1057">
            <a:extLst>
              <a:ext uri="{FF2B5EF4-FFF2-40B4-BE49-F238E27FC236}">
                <a16:creationId xmlns:a16="http://schemas.microsoft.com/office/drawing/2014/main" id="{4F2BE943-4196-4DCA-A58F-5F7BEC490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3581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EEDE611B-5602-4B81-BA4B-488BC63E4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F76045DA-FAAF-4768-BB84-398FA02F4D76}" type="slidenum">
              <a:rPr lang="en-US" altLang="en-US" sz="2000"/>
              <a:pPr algn="r"/>
              <a:t>26</a:t>
            </a:fld>
            <a:endParaRPr lang="en-US" altLang="en-US" sz="20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CD56FBDE-7C22-4D4D-B6AB-BDDB71F0C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Clearing the R-S latch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B77F05C-6BA6-4EC2-A2A0-9C50EEFFA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Suppose we start with output = 1, then change R to zero.</a:t>
            </a:r>
          </a:p>
        </p:txBody>
      </p:sp>
      <p:sp>
        <p:nvSpPr>
          <p:cNvPr id="47109" name="Text Box 19">
            <a:extLst>
              <a:ext uri="{FF2B5EF4-FFF2-40B4-BE49-F238E27FC236}">
                <a16:creationId xmlns:a16="http://schemas.microsoft.com/office/drawing/2014/main" id="{666AA69F-7729-430C-AA02-D0C49F0A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1" y="3352800"/>
            <a:ext cx="366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Output changes to zero.</a:t>
            </a:r>
          </a:p>
        </p:txBody>
      </p:sp>
      <p:sp>
        <p:nvSpPr>
          <p:cNvPr id="47110" name="Text Box 20">
            <a:extLst>
              <a:ext uri="{FF2B5EF4-FFF2-40B4-BE49-F238E27FC236}">
                <a16:creationId xmlns:a16="http://schemas.microsoft.com/office/drawing/2014/main" id="{7F22675C-160B-4F2C-867D-AF0F8616B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248401"/>
            <a:ext cx="558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i="1"/>
              <a:t>Then set R=1 to “store” value in quiescent state.</a:t>
            </a:r>
          </a:p>
        </p:txBody>
      </p:sp>
      <p:sp>
        <p:nvSpPr>
          <p:cNvPr id="47111" name="Text Box 22">
            <a:extLst>
              <a:ext uri="{FF2B5EF4-FFF2-40B4-BE49-F238E27FC236}">
                <a16:creationId xmlns:a16="http://schemas.microsoft.com/office/drawing/2014/main" id="{22DA79B4-1167-4910-B747-EAB333282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291" y="2286000"/>
            <a:ext cx="319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1</a:t>
            </a:r>
          </a:p>
        </p:txBody>
      </p:sp>
      <p:sp>
        <p:nvSpPr>
          <p:cNvPr id="47112" name="Text Box 23">
            <a:extLst>
              <a:ext uri="{FF2B5EF4-FFF2-40B4-BE49-F238E27FC236}">
                <a16:creationId xmlns:a16="http://schemas.microsoft.com/office/drawing/2014/main" id="{D877100B-5B78-4989-ADC8-C7C58F8E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291" y="3200400"/>
            <a:ext cx="319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0</a:t>
            </a:r>
          </a:p>
        </p:txBody>
      </p:sp>
      <p:pic>
        <p:nvPicPr>
          <p:cNvPr id="47113" name="Picture 24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A9A827B8-49F6-4E5B-A985-3527CE87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Text Box 25">
            <a:extLst>
              <a:ext uri="{FF2B5EF4-FFF2-40B4-BE49-F238E27FC236}">
                <a16:creationId xmlns:a16="http://schemas.microsoft.com/office/drawing/2014/main" id="{60DB9567-CD3E-4A37-B87C-D15D5E341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676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7115" name="Text Box 26">
            <a:extLst>
              <a:ext uri="{FF2B5EF4-FFF2-40B4-BE49-F238E27FC236}">
                <a16:creationId xmlns:a16="http://schemas.microsoft.com/office/drawing/2014/main" id="{F3BBFA42-1B38-481B-8DE5-1382BDFFB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505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7116" name="Text Box 27">
            <a:extLst>
              <a:ext uri="{FF2B5EF4-FFF2-40B4-BE49-F238E27FC236}">
                <a16:creationId xmlns:a16="http://schemas.microsoft.com/office/drawing/2014/main" id="{B78F5DCD-1E7A-43F2-A615-C5880736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33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7117" name="Text Box 28">
            <a:extLst>
              <a:ext uri="{FF2B5EF4-FFF2-40B4-BE49-F238E27FC236}">
                <a16:creationId xmlns:a16="http://schemas.microsoft.com/office/drawing/2014/main" id="{6485FA65-B2EC-49F2-9A65-4B25D9BEE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124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7118" name="Text Box 29">
            <a:extLst>
              <a:ext uri="{FF2B5EF4-FFF2-40B4-BE49-F238E27FC236}">
                <a16:creationId xmlns:a16="http://schemas.microsoft.com/office/drawing/2014/main" id="{EF06CF48-4123-4D91-827A-EC8D42E70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057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7119" name="Text Box 30">
            <a:extLst>
              <a:ext uri="{FF2B5EF4-FFF2-40B4-BE49-F238E27FC236}">
                <a16:creationId xmlns:a16="http://schemas.microsoft.com/office/drawing/2014/main" id="{A34306A1-B511-4605-BDDA-C73513D6A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7120" name="Text Box 31">
            <a:extLst>
              <a:ext uri="{FF2B5EF4-FFF2-40B4-BE49-F238E27FC236}">
                <a16:creationId xmlns:a16="http://schemas.microsoft.com/office/drawing/2014/main" id="{021B5CDB-9A1A-4E54-B317-3870CDADC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1691" y="4419600"/>
            <a:ext cx="319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1</a:t>
            </a:r>
          </a:p>
        </p:txBody>
      </p:sp>
      <p:sp>
        <p:nvSpPr>
          <p:cNvPr id="47121" name="Text Box 32">
            <a:extLst>
              <a:ext uri="{FF2B5EF4-FFF2-40B4-BE49-F238E27FC236}">
                <a16:creationId xmlns:a16="http://schemas.microsoft.com/office/drawing/2014/main" id="{6F8E153B-7629-419A-9C14-AE0F99533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1691" y="5334000"/>
            <a:ext cx="3193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0</a:t>
            </a:r>
          </a:p>
        </p:txBody>
      </p:sp>
      <p:pic>
        <p:nvPicPr>
          <p:cNvPr id="47122" name="Picture 33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D3823B3C-FC46-4ADD-9792-FC0A9867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39624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23" name="Text Box 34">
            <a:extLst>
              <a:ext uri="{FF2B5EF4-FFF2-40B4-BE49-F238E27FC236}">
                <a16:creationId xmlns:a16="http://schemas.microsoft.com/office/drawing/2014/main" id="{F0AB55BC-4B32-45A0-A092-0F7BE06D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810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7124" name="Text Box 35">
            <a:extLst>
              <a:ext uri="{FF2B5EF4-FFF2-40B4-BE49-F238E27FC236}">
                <a16:creationId xmlns:a16="http://schemas.microsoft.com/office/drawing/2014/main" id="{FFE0A9BD-ECE1-4D5F-9268-E3DCBCBD8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638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</a:rPr>
              <a:t>0</a:t>
            </a:r>
          </a:p>
        </p:txBody>
      </p:sp>
      <p:sp>
        <p:nvSpPr>
          <p:cNvPr id="47125" name="Text Box 36">
            <a:extLst>
              <a:ext uri="{FF2B5EF4-FFF2-40B4-BE49-F238E27FC236}">
                <a16:creationId xmlns:a16="http://schemas.microsoft.com/office/drawing/2014/main" id="{5DD3FB49-4BE1-467F-8436-264757B14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4267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</a:rPr>
              <a:t>0</a:t>
            </a:r>
          </a:p>
        </p:txBody>
      </p:sp>
      <p:sp>
        <p:nvSpPr>
          <p:cNvPr id="47126" name="Text Box 37">
            <a:extLst>
              <a:ext uri="{FF2B5EF4-FFF2-40B4-BE49-F238E27FC236}">
                <a16:creationId xmlns:a16="http://schemas.microsoft.com/office/drawing/2014/main" id="{87CDF333-0724-431F-A1B7-BD41080AE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257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7127" name="Text Box 38">
            <a:extLst>
              <a:ext uri="{FF2B5EF4-FFF2-40B4-BE49-F238E27FC236}">
                <a16:creationId xmlns:a16="http://schemas.microsoft.com/office/drawing/2014/main" id="{1642874A-AD33-4B3D-8830-370047311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191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7128" name="Text Box 39">
            <a:extLst>
              <a:ext uri="{FF2B5EF4-FFF2-40B4-BE49-F238E27FC236}">
                <a16:creationId xmlns:a16="http://schemas.microsoft.com/office/drawing/2014/main" id="{7B441D70-2866-4180-A303-CAF4D3E0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181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7129" name="Line 18">
            <a:extLst>
              <a:ext uri="{FF2B5EF4-FFF2-40B4-BE49-F238E27FC236}">
                <a16:creationId xmlns:a16="http://schemas.microsoft.com/office/drawing/2014/main" id="{FABA13FF-EA19-47B4-9A45-9BBEA4910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657600"/>
            <a:ext cx="1447800" cy="9906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C6C57FF5-6B1A-47BB-85A3-FA14F8C0B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184FD0D4-ADFD-4702-B53E-C21D5D53C9C0}" type="slidenum">
              <a:rPr lang="en-US" altLang="en-US" sz="2000"/>
              <a:pPr algn="r"/>
              <a:t>27</a:t>
            </a:fld>
            <a:endParaRPr lang="en-US" altLang="en-US" sz="20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3FDBEAA-D356-4943-863A-AA5532FC5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the R-S Latch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82B6784-8B8B-4E8C-AC2B-AD3938622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Suppose we start with output = 0, then change S to zero.</a:t>
            </a:r>
          </a:p>
        </p:txBody>
      </p:sp>
      <p:sp>
        <p:nvSpPr>
          <p:cNvPr id="49157" name="Text Box 19">
            <a:extLst>
              <a:ext uri="{FF2B5EF4-FFF2-40B4-BE49-F238E27FC236}">
                <a16:creationId xmlns:a16="http://schemas.microsoft.com/office/drawing/2014/main" id="{9E7248AC-F4C3-4E97-AF06-2F2D444F7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0" y="3352800"/>
            <a:ext cx="358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Output changes to one.</a:t>
            </a:r>
          </a:p>
        </p:txBody>
      </p:sp>
      <p:sp>
        <p:nvSpPr>
          <p:cNvPr id="49158" name="Text Box 20">
            <a:extLst>
              <a:ext uri="{FF2B5EF4-FFF2-40B4-BE49-F238E27FC236}">
                <a16:creationId xmlns:a16="http://schemas.microsoft.com/office/drawing/2014/main" id="{F1791852-9153-4AB4-A6DF-C313F779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38" y="6248401"/>
            <a:ext cx="557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i="1"/>
              <a:t>Then set S=1 to “store” value in quiescent state.</a:t>
            </a:r>
          </a:p>
        </p:txBody>
      </p:sp>
      <p:pic>
        <p:nvPicPr>
          <p:cNvPr id="49159" name="Picture 21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F099CF60-8E1D-4958-B2F7-54D8A43C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 Box 22">
            <a:extLst>
              <a:ext uri="{FF2B5EF4-FFF2-40B4-BE49-F238E27FC236}">
                <a16:creationId xmlns:a16="http://schemas.microsoft.com/office/drawing/2014/main" id="{AC6A76B5-D4F7-477D-9C01-F26C8923B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676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161" name="Text Box 23">
            <a:extLst>
              <a:ext uri="{FF2B5EF4-FFF2-40B4-BE49-F238E27FC236}">
                <a16:creationId xmlns:a16="http://schemas.microsoft.com/office/drawing/2014/main" id="{F146BC6A-985E-468C-A743-713BE912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505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162" name="Text Box 24">
            <a:extLst>
              <a:ext uri="{FF2B5EF4-FFF2-40B4-BE49-F238E27FC236}">
                <a16:creationId xmlns:a16="http://schemas.microsoft.com/office/drawing/2014/main" id="{8588DFE5-2607-4B85-AA08-618ED8699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133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9163" name="Text Box 25">
            <a:extLst>
              <a:ext uri="{FF2B5EF4-FFF2-40B4-BE49-F238E27FC236}">
                <a16:creationId xmlns:a16="http://schemas.microsoft.com/office/drawing/2014/main" id="{C906C83E-B25A-4DFA-B85E-F2FA9B434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124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9164" name="Text Box 26">
            <a:extLst>
              <a:ext uri="{FF2B5EF4-FFF2-40B4-BE49-F238E27FC236}">
                <a16:creationId xmlns:a16="http://schemas.microsoft.com/office/drawing/2014/main" id="{44951C0D-72A1-4BB9-ADC6-BD0BDC2C9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0574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9165" name="Text Box 27">
            <a:extLst>
              <a:ext uri="{FF2B5EF4-FFF2-40B4-BE49-F238E27FC236}">
                <a16:creationId xmlns:a16="http://schemas.microsoft.com/office/drawing/2014/main" id="{7A776181-1723-4E6C-A4A9-A4F46C573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pic>
        <p:nvPicPr>
          <p:cNvPr id="49166" name="Picture 28" descr="C:\Documents and Settings\Greg Byrd\My Documents\ece206\mh-slides\ch03\ch03-srlatch.jpg">
            <a:extLst>
              <a:ext uri="{FF2B5EF4-FFF2-40B4-BE49-F238E27FC236}">
                <a16:creationId xmlns:a16="http://schemas.microsoft.com/office/drawing/2014/main" id="{1C299EB9-E06B-4A38-A79A-B337A787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3962400"/>
            <a:ext cx="35655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7" name="Text Box 29">
            <a:extLst>
              <a:ext uri="{FF2B5EF4-FFF2-40B4-BE49-F238E27FC236}">
                <a16:creationId xmlns:a16="http://schemas.microsoft.com/office/drawing/2014/main" id="{A3C76DFE-06F6-44D3-8E3C-22C69E362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810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</a:rPr>
              <a:t>0</a:t>
            </a:r>
          </a:p>
        </p:txBody>
      </p:sp>
      <p:sp>
        <p:nvSpPr>
          <p:cNvPr id="49168" name="Text Box 30">
            <a:extLst>
              <a:ext uri="{FF2B5EF4-FFF2-40B4-BE49-F238E27FC236}">
                <a16:creationId xmlns:a16="http://schemas.microsoft.com/office/drawing/2014/main" id="{A02B8060-BC8A-4D6F-802D-D350DF76C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638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169" name="Text Box 31">
            <a:extLst>
              <a:ext uri="{FF2B5EF4-FFF2-40B4-BE49-F238E27FC236}">
                <a16:creationId xmlns:a16="http://schemas.microsoft.com/office/drawing/2014/main" id="{AAB4FF19-2588-4424-9127-788E6471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42672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</a:rPr>
              <a:t>1</a:t>
            </a:r>
          </a:p>
        </p:txBody>
      </p:sp>
      <p:sp>
        <p:nvSpPr>
          <p:cNvPr id="49170" name="Text Box 32">
            <a:extLst>
              <a:ext uri="{FF2B5EF4-FFF2-40B4-BE49-F238E27FC236}">
                <a16:creationId xmlns:a16="http://schemas.microsoft.com/office/drawing/2014/main" id="{90A7CA63-17EB-4FE5-982C-7C052905F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2578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49171" name="Text Box 33">
            <a:extLst>
              <a:ext uri="{FF2B5EF4-FFF2-40B4-BE49-F238E27FC236}">
                <a16:creationId xmlns:a16="http://schemas.microsoft.com/office/drawing/2014/main" id="{CA228D51-03DE-480B-80B4-1DC472B75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1910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9172" name="Text Box 34">
            <a:extLst>
              <a:ext uri="{FF2B5EF4-FFF2-40B4-BE49-F238E27FC236}">
                <a16:creationId xmlns:a16="http://schemas.microsoft.com/office/drawing/2014/main" id="{78EC2417-3EB3-435D-A762-981DB7AA7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5181601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49173" name="Line 18">
            <a:extLst>
              <a:ext uri="{FF2B5EF4-FFF2-40B4-BE49-F238E27FC236}">
                <a16:creationId xmlns:a16="http://schemas.microsoft.com/office/drawing/2014/main" id="{BA2BEB67-3DB3-44FA-9646-910EC3362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657600"/>
            <a:ext cx="1447800" cy="9906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D4299077-69FE-4C4A-93DA-0F264F9F04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D2A385DD-B916-4128-9766-57C201FD79E1}" type="slidenum">
              <a:rPr lang="en-US" altLang="en-US" sz="2000"/>
              <a:pPr algn="r"/>
              <a:t>28</a:t>
            </a:fld>
            <a:endParaRPr lang="en-US" altLang="en-US" sz="20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73DF7E6-E3F8-4522-85F3-8F36741AA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R-S Latch Summary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5F0DE4EF-0DF9-48B4-B9B3-321432D5C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b="0" dirty="0"/>
              <a:t>R = S = 1</a:t>
            </a:r>
          </a:p>
          <a:p>
            <a:pPr lvl="1"/>
            <a:r>
              <a:rPr lang="en-US" altLang="en-US" dirty="0"/>
              <a:t>hold current value in latch</a:t>
            </a:r>
          </a:p>
          <a:p>
            <a:r>
              <a:rPr lang="en-US" altLang="en-US" b="0" dirty="0"/>
              <a:t>S = 0, R=1</a:t>
            </a:r>
          </a:p>
          <a:p>
            <a:pPr lvl="1"/>
            <a:r>
              <a:rPr lang="en-US" altLang="en-US" dirty="0"/>
              <a:t>set value to 1</a:t>
            </a:r>
          </a:p>
          <a:p>
            <a:r>
              <a:rPr lang="en-US" altLang="en-US" b="0" dirty="0"/>
              <a:t>R = 0, S = 1</a:t>
            </a:r>
          </a:p>
          <a:p>
            <a:pPr lvl="1"/>
            <a:r>
              <a:rPr lang="en-US" altLang="en-US" dirty="0"/>
              <a:t>set value to 0</a:t>
            </a:r>
          </a:p>
          <a:p>
            <a:endParaRPr lang="en-US" altLang="en-US" dirty="0"/>
          </a:p>
          <a:p>
            <a:r>
              <a:rPr lang="en-US" altLang="en-US" b="0" dirty="0"/>
              <a:t>R = S = 0</a:t>
            </a:r>
          </a:p>
          <a:p>
            <a:pPr lvl="1"/>
            <a:r>
              <a:rPr lang="en-US" altLang="en-US" dirty="0"/>
              <a:t>both outputs equal one</a:t>
            </a:r>
          </a:p>
          <a:p>
            <a:pPr lvl="1"/>
            <a:r>
              <a:rPr lang="en-US" altLang="en-US" dirty="0"/>
              <a:t>final state determined by electrical properties of gates</a:t>
            </a:r>
          </a:p>
          <a:p>
            <a:pPr lvl="1"/>
            <a:r>
              <a:rPr lang="en-US" altLang="en-US" b="0" i="1" dirty="0"/>
              <a:t>Don’t do it!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5F652EA8-BFB6-4DBD-A9FE-6F6763BC9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33ECD99D-24C2-49AB-BD80-3907BCD001A9}" type="slidenum">
              <a:rPr lang="en-US" altLang="en-US" sz="2000"/>
              <a:pPr algn="r"/>
              <a:t>29</a:t>
            </a:fld>
            <a:endParaRPr lang="en-US" altLang="en-US" sz="20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B5184254-FE3C-4CB3-8F89-EAD8649EB2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Gated D-Latch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20717E54-D1BB-467F-9AE2-2BCD2AC87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Two inputs: D (data) and WE (write enable)</a:t>
            </a:r>
          </a:p>
          <a:p>
            <a:pPr lvl="1"/>
            <a:r>
              <a:rPr lang="en-US" altLang="en-US" dirty="0"/>
              <a:t>when </a:t>
            </a:r>
            <a:r>
              <a:rPr lang="en-US" altLang="en-US" dirty="0">
                <a:solidFill>
                  <a:srgbClr val="CE0000"/>
                </a:solidFill>
              </a:rPr>
              <a:t>WE = 1</a:t>
            </a:r>
            <a:r>
              <a:rPr lang="en-US" altLang="en-US" dirty="0"/>
              <a:t>, latch is set to </a:t>
            </a:r>
            <a:r>
              <a:rPr lang="en-US" altLang="en-US" dirty="0">
                <a:solidFill>
                  <a:srgbClr val="009900"/>
                </a:solidFill>
              </a:rPr>
              <a:t>value of D</a:t>
            </a:r>
          </a:p>
          <a:p>
            <a:pPr lvl="2"/>
            <a:r>
              <a:rPr lang="en-US" altLang="en-US" dirty="0"/>
              <a:t>S = NOT(D), R = D</a:t>
            </a:r>
          </a:p>
          <a:p>
            <a:pPr lvl="1"/>
            <a:r>
              <a:rPr lang="en-US" altLang="en-US" dirty="0"/>
              <a:t>when </a:t>
            </a:r>
            <a:r>
              <a:rPr lang="en-US" altLang="en-US" dirty="0">
                <a:solidFill>
                  <a:srgbClr val="CE0000"/>
                </a:solidFill>
              </a:rPr>
              <a:t>WE = 0</a:t>
            </a:r>
            <a:r>
              <a:rPr lang="en-US" altLang="en-US" dirty="0"/>
              <a:t>, latch holds </a:t>
            </a:r>
            <a:r>
              <a:rPr lang="en-US" altLang="en-US" dirty="0">
                <a:solidFill>
                  <a:srgbClr val="009900"/>
                </a:solidFill>
              </a:rPr>
              <a:t>previous value</a:t>
            </a:r>
          </a:p>
          <a:p>
            <a:pPr lvl="2"/>
            <a:r>
              <a:rPr lang="en-US" altLang="en-US" dirty="0"/>
              <a:t>S = R = 1</a:t>
            </a:r>
          </a:p>
        </p:txBody>
      </p:sp>
      <p:pic>
        <p:nvPicPr>
          <p:cNvPr id="52229" name="Picture 5" descr="C:\Documents and Settings\Greg Byrd\My Documents\ece206\mh-slides\ch03\ch03-dlatch.jpg">
            <a:extLst>
              <a:ext uri="{FF2B5EF4-FFF2-40B4-BE49-F238E27FC236}">
                <a16:creationId xmlns:a16="http://schemas.microsoft.com/office/drawing/2014/main" id="{6C0D7CEF-AB0F-4245-A46B-20C13CAD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3429001"/>
            <a:ext cx="6983413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39285164-529A-4F6D-A78E-0E9BC7CB8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98C17C92-504E-4540-888A-3170C6C529F8}" type="slidenum">
              <a:rPr lang="en-US" altLang="en-US" sz="2000"/>
              <a:pPr algn="r"/>
              <a:t>3</a:t>
            </a:fld>
            <a:endParaRPr lang="en-US" altLang="en-US" sz="20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4AFD292-A7DA-40BD-97AA-88D2E87C8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Transistor: Building Block of Computers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EE3CF3F-399B-49A1-87B8-BC4178339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Microprocessors contain millions of transistors</a:t>
            </a:r>
          </a:p>
          <a:p>
            <a:pPr lvl="1"/>
            <a:r>
              <a:rPr lang="en-US" altLang="en-US" b="0" dirty="0"/>
              <a:t>Intel Pentium 4 (2000):</a:t>
            </a:r>
            <a:r>
              <a:rPr lang="en-US" altLang="en-US" dirty="0"/>
              <a:t> 48 million</a:t>
            </a:r>
          </a:p>
          <a:p>
            <a:pPr lvl="1"/>
            <a:r>
              <a:rPr lang="en-US" altLang="en-US" b="0" dirty="0"/>
              <a:t>IBM PowerPC 750FX (2002):</a:t>
            </a:r>
            <a:r>
              <a:rPr lang="en-US" altLang="en-US" dirty="0"/>
              <a:t> 38 million</a:t>
            </a:r>
          </a:p>
          <a:p>
            <a:pPr lvl="1"/>
            <a:r>
              <a:rPr lang="en-US" altLang="en-US" b="0" dirty="0"/>
              <a:t>IBM/Apple PowerPC G5 (2003): </a:t>
            </a:r>
            <a:r>
              <a:rPr lang="en-US" altLang="en-US" dirty="0"/>
              <a:t>58 million</a:t>
            </a:r>
          </a:p>
          <a:p>
            <a:endParaRPr lang="en-US" altLang="en-US" dirty="0"/>
          </a:p>
          <a:p>
            <a:r>
              <a:rPr lang="en-US" altLang="en-US" dirty="0"/>
              <a:t>Logically, each transistor acts as a switch</a:t>
            </a:r>
          </a:p>
          <a:p>
            <a:r>
              <a:rPr lang="en-US" altLang="en-US" dirty="0"/>
              <a:t>Combined to implement logic functions </a:t>
            </a:r>
          </a:p>
          <a:p>
            <a:pPr lvl="1"/>
            <a:r>
              <a:rPr lang="en-US" altLang="en-US" dirty="0"/>
              <a:t>AND, OR, NOT</a:t>
            </a:r>
          </a:p>
          <a:p>
            <a:r>
              <a:rPr lang="en-US" altLang="en-US" dirty="0"/>
              <a:t>Combined to build higher-level structures</a:t>
            </a:r>
          </a:p>
          <a:p>
            <a:pPr lvl="1"/>
            <a:r>
              <a:rPr lang="en-US" altLang="en-US" dirty="0"/>
              <a:t>Adder, multiplexer, decoder, register, …</a:t>
            </a:r>
          </a:p>
          <a:p>
            <a:r>
              <a:rPr lang="en-US" altLang="en-US" dirty="0"/>
              <a:t>Combined to build processor</a:t>
            </a:r>
          </a:p>
          <a:p>
            <a:pPr lvl="1"/>
            <a:r>
              <a:rPr lang="en-US" altLang="en-US" dirty="0"/>
              <a:t>LC-3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655628BF-4C17-472F-AF7E-A4F8A1243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402A02AE-CA61-486F-A524-56211B979962}" type="slidenum">
              <a:rPr lang="en-US" altLang="en-US" sz="2000"/>
              <a:pPr algn="r"/>
              <a:t>30</a:t>
            </a:fld>
            <a:endParaRPr lang="en-US" altLang="en-US" sz="20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AE29A3A9-AEEF-4325-8F35-69792E596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Register</a:t>
            </a: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072508C4-7ABD-413E-936A-28A31D719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610600" cy="5105400"/>
          </a:xfrm>
        </p:spPr>
        <p:txBody>
          <a:bodyPr/>
          <a:lstStyle/>
          <a:p>
            <a:r>
              <a:rPr lang="en-US" altLang="en-US" dirty="0"/>
              <a:t>A register stores a multi-bit value.</a:t>
            </a:r>
          </a:p>
          <a:p>
            <a:pPr lvl="1"/>
            <a:r>
              <a:rPr lang="en-US" altLang="en-US" dirty="0"/>
              <a:t>We use a collection of D-latches, all controlled by a common WE.</a:t>
            </a:r>
          </a:p>
          <a:p>
            <a:pPr lvl="1"/>
            <a:r>
              <a:rPr lang="en-US" altLang="en-US" dirty="0"/>
              <a:t>When WE=1, n-bit value D is written to register.</a:t>
            </a:r>
          </a:p>
        </p:txBody>
      </p:sp>
      <p:pic>
        <p:nvPicPr>
          <p:cNvPr id="54277" name="Picture 5" descr="C:\Documents and Settings\Greg Byrd\My Documents\ece206\mh-slides\ch03\ch03-register.jpg">
            <a:extLst>
              <a:ext uri="{FF2B5EF4-FFF2-40B4-BE49-F238E27FC236}">
                <a16:creationId xmlns:a16="http://schemas.microsoft.com/office/drawing/2014/main" id="{46C97A8D-FF4D-42DC-A095-DAD066C0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2830512"/>
            <a:ext cx="807085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2DD6E269-C295-4EE1-BF32-C17A3E16C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0A2FB645-2677-4BF7-B67B-D2080BE94432}" type="slidenum">
              <a:rPr lang="en-US" altLang="en-US" sz="2000"/>
              <a:pPr algn="r"/>
              <a:t>31</a:t>
            </a:fld>
            <a:endParaRPr lang="en-US" altLang="en-US" sz="20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B4F7CC50-A2A3-455A-A272-5E79DCE30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</a:t>
            </a: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A7751B2-502B-4484-92D3-BA63907F5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Now that we know how to store bits,</a:t>
            </a:r>
            <a:br>
              <a:rPr lang="en-US" altLang="en-US" dirty="0"/>
            </a:br>
            <a:r>
              <a:rPr lang="en-US" altLang="en-US" dirty="0"/>
              <a:t>we can build a memory – a logical </a:t>
            </a:r>
            <a:r>
              <a:rPr lang="en-US" altLang="en-US" i="1" dirty="0"/>
              <a:t>k × m</a:t>
            </a:r>
            <a:r>
              <a:rPr lang="en-US" altLang="en-US" dirty="0"/>
              <a:t> array of </a:t>
            </a:r>
            <a:br>
              <a:rPr lang="en-US" altLang="en-US" dirty="0"/>
            </a:br>
            <a:r>
              <a:rPr lang="en-US" altLang="en-US" dirty="0"/>
              <a:t>stored bits.</a:t>
            </a:r>
          </a:p>
        </p:txBody>
      </p:sp>
      <p:grpSp>
        <p:nvGrpSpPr>
          <p:cNvPr id="56325" name="Group 4">
            <a:extLst>
              <a:ext uri="{FF2B5EF4-FFF2-40B4-BE49-F238E27FC236}">
                <a16:creationId xmlns:a16="http://schemas.microsoft.com/office/drawing/2014/main" id="{410F19D6-2443-409D-989A-1918D4E13F31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362200"/>
            <a:ext cx="1828800" cy="2743200"/>
            <a:chOff x="3552" y="1488"/>
            <a:chExt cx="1152" cy="1728"/>
          </a:xfrm>
        </p:grpSpPr>
        <p:sp>
          <p:nvSpPr>
            <p:cNvPr id="56332" name="Rectangle 5">
              <a:extLst>
                <a:ext uri="{FF2B5EF4-FFF2-40B4-BE49-F238E27FC236}">
                  <a16:creationId xmlns:a16="http://schemas.microsoft.com/office/drawing/2014/main" id="{8F9E6B73-3CC7-4EA5-82D2-1F70B4C04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488"/>
              <a:ext cx="1152" cy="1728"/>
            </a:xfrm>
            <a:prstGeom prst="rect">
              <a:avLst/>
            </a:prstGeom>
            <a:noFill/>
            <a:ln w="28575">
              <a:solidFill>
                <a:srgbClr val="CE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333" name="Line 6">
              <a:extLst>
                <a:ext uri="{FF2B5EF4-FFF2-40B4-BE49-F238E27FC236}">
                  <a16:creationId xmlns:a16="http://schemas.microsoft.com/office/drawing/2014/main" id="{505EE7BD-3AA5-48F5-BEE0-4310B65DB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63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4" name="Line 7">
              <a:extLst>
                <a:ext uri="{FF2B5EF4-FFF2-40B4-BE49-F238E27FC236}">
                  <a16:creationId xmlns:a16="http://schemas.microsoft.com/office/drawing/2014/main" id="{D8A3E140-3352-4F14-9BAE-36E912723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77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Line 8">
              <a:extLst>
                <a:ext uri="{FF2B5EF4-FFF2-40B4-BE49-F238E27FC236}">
                  <a16:creationId xmlns:a16="http://schemas.microsoft.com/office/drawing/2014/main" id="{7B553669-796A-4776-BFBB-0E57B696C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920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6" name="Line 9">
              <a:extLst>
                <a:ext uri="{FF2B5EF4-FFF2-40B4-BE49-F238E27FC236}">
                  <a16:creationId xmlns:a16="http://schemas.microsoft.com/office/drawing/2014/main" id="{20411163-877D-4868-B81D-E98567617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06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7" name="Line 10">
              <a:extLst>
                <a:ext uri="{FF2B5EF4-FFF2-40B4-BE49-F238E27FC236}">
                  <a16:creationId xmlns:a16="http://schemas.microsoft.com/office/drawing/2014/main" id="{FA5A9A0D-E21D-433B-A77F-C131CF996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20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8" name="Line 11">
              <a:extLst>
                <a:ext uri="{FF2B5EF4-FFF2-40B4-BE49-F238E27FC236}">
                  <a16:creationId xmlns:a16="http://schemas.microsoft.com/office/drawing/2014/main" id="{0CAAA235-425C-48B1-80F2-363D282B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35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9" name="Line 12">
              <a:extLst>
                <a:ext uri="{FF2B5EF4-FFF2-40B4-BE49-F238E27FC236}">
                  <a16:creationId xmlns:a16="http://schemas.microsoft.com/office/drawing/2014/main" id="{EB72A9D8-CCC8-4AD9-A4D1-1F1408098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96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Line 13">
              <a:extLst>
                <a:ext uri="{FF2B5EF4-FFF2-40B4-BE49-F238E27FC236}">
                  <a16:creationId xmlns:a16="http://schemas.microsoft.com/office/drawing/2014/main" id="{5030EDF1-3264-4353-A081-68FE358DF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784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Line 14">
              <a:extLst>
                <a:ext uri="{FF2B5EF4-FFF2-40B4-BE49-F238E27FC236}">
                  <a16:creationId xmlns:a16="http://schemas.microsoft.com/office/drawing/2014/main" id="{A69099D4-6512-45A9-BE56-5BF2D035F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928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2" name="Line 15">
              <a:extLst>
                <a:ext uri="{FF2B5EF4-FFF2-40B4-BE49-F238E27FC236}">
                  <a16:creationId xmlns:a16="http://schemas.microsoft.com/office/drawing/2014/main" id="{5E8B0338-ABEC-4866-BCE0-77FDF9F3A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072"/>
              <a:ext cx="1152" cy="0"/>
            </a:xfrm>
            <a:prstGeom prst="line">
              <a:avLst/>
            </a:prstGeom>
            <a:noFill/>
            <a:ln w="28575">
              <a:solidFill>
                <a:srgbClr val="CE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3" name="Text Box 16">
              <a:extLst>
                <a:ext uri="{FF2B5EF4-FFF2-40B4-BE49-F238E27FC236}">
                  <a16:creationId xmlns:a16="http://schemas.microsoft.com/office/drawing/2014/main" id="{BE38C1FC-C856-421E-9025-6EE414100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1" y="2496"/>
              <a:ext cx="213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E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en-US" altLang="en-US" sz="1800" b="1">
                  <a:solidFill>
                    <a:srgbClr val="CE0000"/>
                  </a:solidFill>
                  <a:latin typeface="Franklin Gothic Book" panose="020B0503020102020204" pitchFamily="34" charset="0"/>
                </a:rPr>
                <a:t>•</a:t>
              </a:r>
            </a:p>
            <a:p>
              <a:pPr>
                <a:lnSpc>
                  <a:spcPct val="50000"/>
                </a:lnSpc>
              </a:pPr>
              <a:r>
                <a:rPr lang="en-US" altLang="en-US" sz="1800" b="1">
                  <a:solidFill>
                    <a:srgbClr val="CE0000"/>
                  </a:solidFill>
                  <a:latin typeface="Franklin Gothic Book" panose="020B0503020102020204" pitchFamily="34" charset="0"/>
                </a:rPr>
                <a:t>•</a:t>
              </a:r>
            </a:p>
            <a:p>
              <a:pPr>
                <a:lnSpc>
                  <a:spcPct val="50000"/>
                </a:lnSpc>
              </a:pPr>
              <a:r>
                <a:rPr lang="en-US" altLang="en-US" sz="1800" b="1">
                  <a:solidFill>
                    <a:srgbClr val="CE0000"/>
                  </a:solidFill>
                  <a:latin typeface="Franklin Gothic Book" panose="020B0503020102020204" pitchFamily="34" charset="0"/>
                </a:rPr>
                <a:t>•</a:t>
              </a:r>
            </a:p>
          </p:txBody>
        </p:sp>
      </p:grpSp>
      <p:sp>
        <p:nvSpPr>
          <p:cNvPr id="56326" name="AutoShape 17">
            <a:extLst>
              <a:ext uri="{FF2B5EF4-FFF2-40B4-BE49-F238E27FC236}">
                <a16:creationId xmlns:a16="http://schemas.microsoft.com/office/drawing/2014/main" id="{7FEA8523-E885-4E02-8D8C-D77FE63254C5}"/>
              </a:ext>
            </a:extLst>
          </p:cNvPr>
          <p:cNvSpPr>
            <a:spLocks/>
          </p:cNvSpPr>
          <p:nvPr/>
        </p:nvSpPr>
        <p:spPr bwMode="auto">
          <a:xfrm>
            <a:off x="6629400" y="2362200"/>
            <a:ext cx="381000" cy="2743200"/>
          </a:xfrm>
          <a:prstGeom prst="leftBrace">
            <a:avLst>
              <a:gd name="adj1" fmla="val 6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7" name="AutoShape 18">
            <a:extLst>
              <a:ext uri="{FF2B5EF4-FFF2-40B4-BE49-F238E27FC236}">
                <a16:creationId xmlns:a16="http://schemas.microsoft.com/office/drawing/2014/main" id="{F35C4120-F1F3-4175-BEE8-9041E834FB18}"/>
              </a:ext>
            </a:extLst>
          </p:cNvPr>
          <p:cNvSpPr>
            <a:spLocks/>
          </p:cNvSpPr>
          <p:nvPr/>
        </p:nvSpPr>
        <p:spPr bwMode="auto">
          <a:xfrm rot="5400000">
            <a:off x="7924800" y="4495800"/>
            <a:ext cx="304800" cy="182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8" name="Text Box 19">
            <a:extLst>
              <a:ext uri="{FF2B5EF4-FFF2-40B4-BE49-F238E27FC236}">
                <a16:creationId xmlns:a16="http://schemas.microsoft.com/office/drawing/2014/main" id="{465FD1CF-8469-4BBA-B4BC-58ECBD282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3505201"/>
            <a:ext cx="1187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 i="1"/>
              <a:t>k</a:t>
            </a:r>
            <a:r>
              <a:rPr lang="en-US" altLang="en-US" sz="2000"/>
              <a:t> = 2</a:t>
            </a:r>
            <a:r>
              <a:rPr lang="en-US" altLang="en-US" sz="2000" i="1" baseline="30000"/>
              <a:t>n</a:t>
            </a:r>
          </a:p>
          <a:p>
            <a:pPr algn="r"/>
            <a:r>
              <a:rPr lang="en-US" altLang="en-US" sz="2000"/>
              <a:t>locations</a:t>
            </a:r>
          </a:p>
        </p:txBody>
      </p:sp>
      <p:sp>
        <p:nvSpPr>
          <p:cNvPr id="56329" name="Text Box 20">
            <a:extLst>
              <a:ext uri="{FF2B5EF4-FFF2-40B4-BE49-F238E27FC236}">
                <a16:creationId xmlns:a16="http://schemas.microsoft.com/office/drawing/2014/main" id="{4518EF5A-0DBF-49A1-BEFC-3804302A1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064" y="5638801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i="1"/>
              <a:t>m</a:t>
            </a:r>
            <a:r>
              <a:rPr lang="en-US" altLang="en-US" sz="2000"/>
              <a:t> bits</a:t>
            </a:r>
          </a:p>
        </p:txBody>
      </p:sp>
      <p:sp>
        <p:nvSpPr>
          <p:cNvPr id="56330" name="Text Box 21">
            <a:extLst>
              <a:ext uri="{FF2B5EF4-FFF2-40B4-BE49-F238E27FC236}">
                <a16:creationId xmlns:a16="http://schemas.microsoft.com/office/drawing/2014/main" id="{10322E9A-7123-4067-A020-6828C0ED3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76600"/>
            <a:ext cx="287290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>
                <a:solidFill>
                  <a:schemeClr val="accent2"/>
                </a:solidFill>
              </a:rPr>
              <a:t>Address Space:</a:t>
            </a:r>
          </a:p>
          <a:p>
            <a:pPr algn="l"/>
            <a:r>
              <a:rPr lang="en-US" altLang="en-US">
                <a:solidFill>
                  <a:schemeClr val="accent2"/>
                </a:solidFill>
              </a:rPr>
              <a:t>number of locations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 sz="1800">
                <a:solidFill>
                  <a:schemeClr val="accent2"/>
                </a:solidFill>
              </a:rPr>
              <a:t>(usually a power of 2)</a:t>
            </a:r>
          </a:p>
        </p:txBody>
      </p:sp>
      <p:sp>
        <p:nvSpPr>
          <p:cNvPr id="56331" name="Text Box 22">
            <a:extLst>
              <a:ext uri="{FF2B5EF4-FFF2-40B4-BE49-F238E27FC236}">
                <a16:creationId xmlns:a16="http://schemas.microsoft.com/office/drawing/2014/main" id="{383D678B-D66D-4865-B0BE-59E1D889C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1" y="5105400"/>
            <a:ext cx="38138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>
                <a:solidFill>
                  <a:schemeClr val="accent2"/>
                </a:solidFill>
              </a:rPr>
              <a:t>Addressability:</a:t>
            </a:r>
          </a:p>
          <a:p>
            <a:pPr algn="l"/>
            <a:r>
              <a:rPr lang="en-US" altLang="en-US">
                <a:solidFill>
                  <a:schemeClr val="accent2"/>
                </a:solidFill>
              </a:rPr>
              <a:t>number of bits per location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 sz="1800">
                <a:solidFill>
                  <a:schemeClr val="accent2"/>
                </a:solidFill>
              </a:rPr>
              <a:t>(e.g., byte-addressable)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2">
            <a:extLst>
              <a:ext uri="{FF2B5EF4-FFF2-40B4-BE49-F238E27FC236}">
                <a16:creationId xmlns:a16="http://schemas.microsoft.com/office/drawing/2014/main" id="{C1FBAB60-71BA-43A8-B003-BCDF6357D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28D42092-34DB-497A-B0F5-94D63BCB7449}" type="slidenum">
              <a:rPr lang="en-US" altLang="en-US" sz="2000"/>
              <a:pPr algn="r"/>
              <a:t>32</a:t>
            </a:fld>
            <a:endParaRPr lang="en-US" altLang="en-US" sz="2000"/>
          </a:p>
        </p:txBody>
      </p:sp>
      <p:pic>
        <p:nvPicPr>
          <p:cNvPr id="57347" name="Picture 19" descr="C:\Documents and Settings\Greg Byrd\My Documents\ece206\mh-slides\ch03\ch03-memory.jpg">
            <a:extLst>
              <a:ext uri="{FF2B5EF4-FFF2-40B4-BE49-F238E27FC236}">
                <a16:creationId xmlns:a16="http://schemas.microsoft.com/office/drawing/2014/main" id="{9591C46F-B323-4846-A11F-4048920A5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1601"/>
            <a:ext cx="5594350" cy="51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3">
            <a:extLst>
              <a:ext uri="{FF2B5EF4-FFF2-40B4-BE49-F238E27FC236}">
                <a16:creationId xmlns:a16="http://schemas.microsoft.com/office/drawing/2014/main" id="{FBB659C9-5687-473B-ACC0-62ECFD83A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</a:t>
            </a:r>
            <a:r>
              <a:rPr lang="en-US" altLang="en-US" baseline="30000"/>
              <a:t>2</a:t>
            </a:r>
            <a:r>
              <a:rPr lang="en-US" altLang="en-US"/>
              <a:t> x 3 Memory</a:t>
            </a:r>
          </a:p>
        </p:txBody>
      </p:sp>
      <p:sp>
        <p:nvSpPr>
          <p:cNvPr id="57349" name="Rectangle 4">
            <a:extLst>
              <a:ext uri="{FF2B5EF4-FFF2-40B4-BE49-F238E27FC236}">
                <a16:creationId xmlns:a16="http://schemas.microsoft.com/office/drawing/2014/main" id="{530A6274-BD48-4DBC-8772-E13903382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1676400"/>
            <a:ext cx="476250" cy="3886200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0" name="Text Box 5">
            <a:extLst>
              <a:ext uri="{FF2B5EF4-FFF2-40B4-BE49-F238E27FC236}">
                <a16:creationId xmlns:a16="http://schemas.microsoft.com/office/drawing/2014/main" id="{99E4A46A-F5E2-4859-92EC-4CD09D7FA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436" y="5791201"/>
            <a:ext cx="979755" cy="646331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address</a:t>
            </a:r>
          </a:p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decoder</a:t>
            </a:r>
          </a:p>
        </p:txBody>
      </p:sp>
      <p:sp>
        <p:nvSpPr>
          <p:cNvPr id="57351" name="Line 6">
            <a:extLst>
              <a:ext uri="{FF2B5EF4-FFF2-40B4-BE49-F238E27FC236}">
                <a16:creationId xmlns:a16="http://schemas.microsoft.com/office/drawing/2014/main" id="{AB64F382-1FC8-455E-885D-B63E389439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09938" y="5562600"/>
            <a:ext cx="152400" cy="30480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Text Box 7">
            <a:extLst>
              <a:ext uri="{FF2B5EF4-FFF2-40B4-BE49-F238E27FC236}">
                <a16:creationId xmlns:a16="http://schemas.microsoft.com/office/drawing/2014/main" id="{4626FE37-FB08-455F-BA88-D22CDF8CE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4370" y="1143000"/>
            <a:ext cx="1290610" cy="369332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word select</a:t>
            </a:r>
          </a:p>
        </p:txBody>
      </p:sp>
      <p:sp>
        <p:nvSpPr>
          <p:cNvPr id="57353" name="Line 8">
            <a:extLst>
              <a:ext uri="{FF2B5EF4-FFF2-40B4-BE49-F238E27FC236}">
                <a16:creationId xmlns:a16="http://schemas.microsoft.com/office/drawing/2014/main" id="{D570CC22-232C-45D6-982E-106AA84FA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9188" y="1447801"/>
            <a:ext cx="252412" cy="557213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4" name="Text Box 9">
            <a:extLst>
              <a:ext uri="{FF2B5EF4-FFF2-40B4-BE49-F238E27FC236}">
                <a16:creationId xmlns:a16="http://schemas.microsoft.com/office/drawing/2014/main" id="{A2F47389-31A6-44B9-885E-B505C49D5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405" y="1066800"/>
            <a:ext cx="1027717" cy="369332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word WE</a:t>
            </a:r>
          </a:p>
        </p:txBody>
      </p:sp>
      <p:sp>
        <p:nvSpPr>
          <p:cNvPr id="57355" name="Line 10">
            <a:extLst>
              <a:ext uri="{FF2B5EF4-FFF2-40B4-BE49-F238E27FC236}">
                <a16:creationId xmlns:a16="http://schemas.microsoft.com/office/drawing/2014/main" id="{25C04602-E0C4-40EF-9536-009A9ACBCD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35500" y="1447800"/>
            <a:ext cx="198438" cy="407988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Text Box 11">
            <a:extLst>
              <a:ext uri="{FF2B5EF4-FFF2-40B4-BE49-F238E27FC236}">
                <a16:creationId xmlns:a16="http://schemas.microsoft.com/office/drawing/2014/main" id="{128C24BA-E01D-435A-819C-58CFD91A5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284" y="1295400"/>
            <a:ext cx="968535" cy="369332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address</a:t>
            </a:r>
          </a:p>
        </p:txBody>
      </p:sp>
      <p:sp>
        <p:nvSpPr>
          <p:cNvPr id="57357" name="Text Box 12">
            <a:extLst>
              <a:ext uri="{FF2B5EF4-FFF2-40B4-BE49-F238E27FC236}">
                <a16:creationId xmlns:a16="http://schemas.microsoft.com/office/drawing/2014/main" id="{ED3D0477-9D74-4255-AD59-3B8F83C0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4872" y="1905001"/>
            <a:ext cx="848309" cy="646331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write</a:t>
            </a:r>
          </a:p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enable</a:t>
            </a:r>
          </a:p>
        </p:txBody>
      </p:sp>
      <p:sp>
        <p:nvSpPr>
          <p:cNvPr id="57358" name="Text Box 13">
            <a:extLst>
              <a:ext uri="{FF2B5EF4-FFF2-40B4-BE49-F238E27FC236}">
                <a16:creationId xmlns:a16="http://schemas.microsoft.com/office/drawing/2014/main" id="{CC382592-4BD7-4AEF-B2B9-FC679BE4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538" y="1181100"/>
            <a:ext cx="1084262" cy="369332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input bits</a:t>
            </a:r>
          </a:p>
        </p:txBody>
      </p:sp>
      <p:sp>
        <p:nvSpPr>
          <p:cNvPr id="57359" name="Text Box 14">
            <a:extLst>
              <a:ext uri="{FF2B5EF4-FFF2-40B4-BE49-F238E27FC236}">
                <a16:creationId xmlns:a16="http://schemas.microsoft.com/office/drawing/2014/main" id="{4A578AB9-8BD8-4D8E-9114-25E6EE2B6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5013" y="6324600"/>
            <a:ext cx="1231427" cy="369332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>
                <a:solidFill>
                  <a:srgbClr val="CE0000"/>
                </a:solidFill>
                <a:latin typeface="Franklin Gothic Book" panose="020B0503020102020204" pitchFamily="34" charset="0"/>
              </a:rPr>
              <a:t>output bits</a:t>
            </a:r>
          </a:p>
        </p:txBody>
      </p:sp>
      <p:sp>
        <p:nvSpPr>
          <p:cNvPr id="57360" name="Line 15">
            <a:extLst>
              <a:ext uri="{FF2B5EF4-FFF2-40B4-BE49-F238E27FC236}">
                <a16:creationId xmlns:a16="http://schemas.microsoft.com/office/drawing/2014/main" id="{779CE192-3F9E-4979-B24B-91E05EB0B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5138" y="1447800"/>
            <a:ext cx="381000" cy="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1" name="Line 16">
            <a:extLst>
              <a:ext uri="{FF2B5EF4-FFF2-40B4-BE49-F238E27FC236}">
                <a16:creationId xmlns:a16="http://schemas.microsoft.com/office/drawing/2014/main" id="{B0E5C14D-C8DE-4C04-8D9C-0E85296E59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1803400"/>
            <a:ext cx="584200" cy="40640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Line 17">
            <a:extLst>
              <a:ext uri="{FF2B5EF4-FFF2-40B4-BE49-F238E27FC236}">
                <a16:creationId xmlns:a16="http://schemas.microsoft.com/office/drawing/2014/main" id="{CC0F446C-8D58-4CF7-BC28-608880A9B2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7138" y="1447800"/>
            <a:ext cx="533400" cy="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Line 18">
            <a:extLst>
              <a:ext uri="{FF2B5EF4-FFF2-40B4-BE49-F238E27FC236}">
                <a16:creationId xmlns:a16="http://schemas.microsoft.com/office/drawing/2014/main" id="{9B903BA0-C6E4-47E9-B85E-7F12ACA1F2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8738" y="6477000"/>
            <a:ext cx="457200" cy="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310B0ADA-6477-485D-9908-39633417FF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8189D99F-0661-4366-A0B8-13F37ED47370}" type="slidenum">
              <a:rPr lang="en-US" altLang="en-US" sz="2000"/>
              <a:pPr algn="r"/>
              <a:t>33</a:t>
            </a:fld>
            <a:endParaRPr lang="en-US" altLang="en-US" sz="20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06C51578-1B50-48D4-B5FB-1175FB696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Memory Details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3A4C165-A5A1-4BF1-A133-012F50BD6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763000" cy="51054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This is a not the way actual memory is implemented.</a:t>
            </a:r>
          </a:p>
          <a:p>
            <a:pPr lvl="1"/>
            <a:r>
              <a:rPr lang="en-US" altLang="en-US" dirty="0"/>
              <a:t>fewer transistors, much more dense, </a:t>
            </a:r>
            <a:br>
              <a:rPr lang="en-US" altLang="en-US" dirty="0"/>
            </a:br>
            <a:r>
              <a:rPr lang="en-US" altLang="en-US" dirty="0"/>
              <a:t>relies on electrical properties</a:t>
            </a:r>
          </a:p>
          <a:p>
            <a:r>
              <a:rPr lang="en-US" altLang="en-US" dirty="0"/>
              <a:t>But the logical structure is very similar.</a:t>
            </a:r>
          </a:p>
          <a:p>
            <a:pPr lvl="1"/>
            <a:r>
              <a:rPr lang="en-US" altLang="en-US" dirty="0"/>
              <a:t>address decoder</a:t>
            </a:r>
          </a:p>
          <a:p>
            <a:pPr lvl="1"/>
            <a:r>
              <a:rPr lang="en-US" altLang="en-US" dirty="0"/>
              <a:t>word select line</a:t>
            </a:r>
          </a:p>
          <a:p>
            <a:pPr lvl="1"/>
            <a:r>
              <a:rPr lang="en-US" altLang="en-US" dirty="0"/>
              <a:t>word write enable</a:t>
            </a:r>
          </a:p>
          <a:p>
            <a:r>
              <a:rPr lang="en-US" altLang="en-US" dirty="0"/>
              <a:t>Two basic kinds  of </a:t>
            </a:r>
            <a:r>
              <a:rPr lang="en-US" altLang="en-US" dirty="0">
                <a:solidFill>
                  <a:srgbClr val="CE0000"/>
                </a:solidFill>
              </a:rPr>
              <a:t>RAM</a:t>
            </a:r>
            <a:r>
              <a:rPr lang="en-US" altLang="en-US" dirty="0"/>
              <a:t> (Random Access Memory)</a:t>
            </a:r>
          </a:p>
          <a:p>
            <a:r>
              <a:rPr lang="en-US" altLang="en-US" dirty="0">
                <a:solidFill>
                  <a:srgbClr val="CE0000"/>
                </a:solidFill>
              </a:rPr>
              <a:t>Static RAM</a:t>
            </a:r>
            <a:r>
              <a:rPr lang="en-US" altLang="en-US" dirty="0"/>
              <a:t> (SRAM)</a:t>
            </a:r>
          </a:p>
          <a:p>
            <a:pPr lvl="1"/>
            <a:r>
              <a:rPr lang="en-US" altLang="en-US" dirty="0"/>
              <a:t>fast, maintains data as long as power applied</a:t>
            </a:r>
          </a:p>
          <a:p>
            <a:r>
              <a:rPr lang="en-US" altLang="en-US" dirty="0">
                <a:solidFill>
                  <a:srgbClr val="CE0000"/>
                </a:solidFill>
              </a:rPr>
              <a:t>Dynamic RAM</a:t>
            </a:r>
            <a:r>
              <a:rPr lang="en-US" altLang="en-US" dirty="0"/>
              <a:t> (DRAM)</a:t>
            </a:r>
          </a:p>
          <a:p>
            <a:pPr lvl="1"/>
            <a:r>
              <a:rPr lang="en-US" altLang="en-US" dirty="0"/>
              <a:t>slower but denser, bit storage decays – must be periodically refreshed</a:t>
            </a:r>
          </a:p>
        </p:txBody>
      </p:sp>
      <p:sp>
        <p:nvSpPr>
          <p:cNvPr id="59397" name="Text Box 4">
            <a:extLst>
              <a:ext uri="{FF2B5EF4-FFF2-40B4-BE49-F238E27FC236}">
                <a16:creationId xmlns:a16="http://schemas.microsoft.com/office/drawing/2014/main" id="{989A4795-7440-4C05-8487-16F0C2B32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6248400"/>
            <a:ext cx="54387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i="1"/>
              <a:t>Also, non-volatile memories: ROM, PROM, flash, 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id="{D617BABF-8C1F-4F67-ADAD-8A2DBEE5A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25751BEE-B583-40F8-89D2-7343F9CFAF6E}" type="slidenum">
              <a:rPr lang="en-US" altLang="en-US" sz="2000"/>
              <a:pPr algn="r"/>
              <a:t>34</a:t>
            </a:fld>
            <a:endParaRPr lang="en-US" altLang="en-US" sz="20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88DAB6D-FB82-4A29-8088-CE15F3BD1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State Machine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2E6886-3854-4C7A-928B-86BB78E71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Another type of sequential circuit</a:t>
            </a:r>
          </a:p>
          <a:p>
            <a:pPr lvl="1"/>
            <a:r>
              <a:rPr lang="en-US" altLang="en-US"/>
              <a:t>Combines combinational logic with storage</a:t>
            </a:r>
          </a:p>
          <a:p>
            <a:pPr lvl="1"/>
            <a:r>
              <a:rPr lang="en-US" altLang="en-US"/>
              <a:t>“Remembers” state, and changes output (and state) </a:t>
            </a:r>
            <a:br>
              <a:rPr lang="en-US" altLang="en-US"/>
            </a:br>
            <a:r>
              <a:rPr lang="en-US" altLang="en-US"/>
              <a:t>based on </a:t>
            </a:r>
            <a:r>
              <a:rPr lang="en-US" altLang="en-US">
                <a:solidFill>
                  <a:srgbClr val="009900"/>
                </a:solidFill>
              </a:rPr>
              <a:t>inputs</a:t>
            </a:r>
            <a:r>
              <a:rPr lang="en-US" altLang="en-US"/>
              <a:t> and </a:t>
            </a:r>
            <a:r>
              <a:rPr lang="en-US" altLang="en-US">
                <a:solidFill>
                  <a:srgbClr val="009900"/>
                </a:solidFill>
              </a:rPr>
              <a:t>current state</a:t>
            </a:r>
          </a:p>
          <a:p>
            <a:endParaRPr lang="en-US" altLang="en-US"/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B7E05C05-A17B-40E4-B955-B8741E75C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3122614"/>
            <a:ext cx="3043238" cy="28209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D5F53D64-7E31-4FA9-9B26-8636EADBC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089" y="3114676"/>
            <a:ext cx="180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i="1"/>
              <a:t>State Machine</a:t>
            </a:r>
          </a:p>
        </p:txBody>
      </p:sp>
      <p:sp>
        <p:nvSpPr>
          <p:cNvPr id="60423" name="Rectangle 7">
            <a:extLst>
              <a:ext uri="{FF2B5EF4-FFF2-40B4-BE49-F238E27FC236}">
                <a16:creationId xmlns:a16="http://schemas.microsoft.com/office/drawing/2014/main" id="{6881BEC9-C5C1-472B-A87F-A7D278B9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4" y="3814764"/>
            <a:ext cx="1685925" cy="782637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Combinational</a:t>
            </a:r>
          </a:p>
          <a:p>
            <a:r>
              <a:rPr lang="en-US" altLang="en-US" sz="1800"/>
              <a:t>Logic Circuit</a:t>
            </a:r>
          </a:p>
        </p:txBody>
      </p:sp>
      <p:sp>
        <p:nvSpPr>
          <p:cNvPr id="60424" name="Rectangle 8">
            <a:extLst>
              <a:ext uri="{FF2B5EF4-FFF2-40B4-BE49-F238E27FC236}">
                <a16:creationId xmlns:a16="http://schemas.microsoft.com/office/drawing/2014/main" id="{63F9A94C-EC1E-4307-9BA7-B9589E4E8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4" y="4881564"/>
            <a:ext cx="1685925" cy="782637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Storage</a:t>
            </a:r>
          </a:p>
          <a:p>
            <a:r>
              <a:rPr lang="en-US" altLang="en-US" sz="1800"/>
              <a:t>Elements</a:t>
            </a: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22A4DEBF-B5B7-41C7-ACC0-4AD013D27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813" y="3748088"/>
            <a:ext cx="101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Inputs</a:t>
            </a:r>
          </a:p>
        </p:txBody>
      </p:sp>
      <p:sp>
        <p:nvSpPr>
          <p:cNvPr id="60426" name="Text Box 10">
            <a:extLst>
              <a:ext uri="{FF2B5EF4-FFF2-40B4-BE49-F238E27FC236}">
                <a16:creationId xmlns:a16="http://schemas.microsoft.com/office/drawing/2014/main" id="{95794720-F3E1-4264-A6A8-2A7588508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3748088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Outputs</a:t>
            </a:r>
          </a:p>
        </p:txBody>
      </p:sp>
      <p:sp>
        <p:nvSpPr>
          <p:cNvPr id="60427" name="Line 11">
            <a:extLst>
              <a:ext uri="{FF2B5EF4-FFF2-40B4-BE49-F238E27FC236}">
                <a16:creationId xmlns:a16="http://schemas.microsoft.com/office/drawing/2014/main" id="{BDA8E715-5404-4147-85DA-41B812815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3425" y="3976688"/>
            <a:ext cx="1436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12">
            <a:extLst>
              <a:ext uri="{FF2B5EF4-FFF2-40B4-BE49-F238E27FC236}">
                <a16:creationId xmlns:a16="http://schemas.microsoft.com/office/drawing/2014/main" id="{EB9CC7FF-73B3-4C51-BD16-5179D6C20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275" y="3976688"/>
            <a:ext cx="1436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0429" name="AutoShape 15">
            <a:extLst>
              <a:ext uri="{FF2B5EF4-FFF2-40B4-BE49-F238E27FC236}">
                <a16:creationId xmlns:a16="http://schemas.microsoft.com/office/drawing/2014/main" id="{AA03602D-F7BE-4AA4-92B8-BFCEE5AB87F1}"/>
              </a:ext>
            </a:extLst>
          </p:cNvPr>
          <p:cNvCxnSpPr>
            <a:cxnSpLocks noChangeShapeType="1"/>
            <a:stCxn id="60423" idx="3"/>
            <a:endCxn id="60424" idx="3"/>
          </p:cNvCxnSpPr>
          <p:nvPr/>
        </p:nvCxnSpPr>
        <p:spPr bwMode="auto">
          <a:xfrm>
            <a:off x="6392864" y="4206875"/>
            <a:ext cx="1587" cy="1066800"/>
          </a:xfrm>
          <a:prstGeom prst="bentConnector3">
            <a:avLst>
              <a:gd name="adj1" fmla="val 15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30" name="AutoShape 16">
            <a:extLst>
              <a:ext uri="{FF2B5EF4-FFF2-40B4-BE49-F238E27FC236}">
                <a16:creationId xmlns:a16="http://schemas.microsoft.com/office/drawing/2014/main" id="{2A6752BA-87B5-41C3-9193-8DB07C327A38}"/>
              </a:ext>
            </a:extLst>
          </p:cNvPr>
          <p:cNvCxnSpPr>
            <a:cxnSpLocks noChangeShapeType="1"/>
            <a:stCxn id="60424" idx="1"/>
            <a:endCxn id="60423" idx="1"/>
          </p:cNvCxnSpPr>
          <p:nvPr/>
        </p:nvCxnSpPr>
        <p:spPr bwMode="auto">
          <a:xfrm rot="10800000" flipH="1">
            <a:off x="4687889" y="4206875"/>
            <a:ext cx="1587" cy="1066800"/>
          </a:xfrm>
          <a:prstGeom prst="bentConnector3">
            <a:avLst>
              <a:gd name="adj1" fmla="val -1710000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E96E72B4-2B49-4834-8938-8B0F8E4C00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AD2305E1-9F74-4C62-A131-0D3B97204738}" type="slidenum">
              <a:rPr lang="en-US" altLang="en-US" sz="2000"/>
              <a:pPr algn="r"/>
              <a:t>35</a:t>
            </a:fld>
            <a:endParaRPr lang="en-US" altLang="en-US" sz="20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D93B0B2-1FBE-44C9-B5AE-F3657DB66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Combinational vs. Sequential</a:t>
            </a:r>
          </a:p>
        </p:txBody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B1E582F-8183-4133-85E3-91FE8B7736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Two types of “combination” locks</a:t>
            </a:r>
          </a:p>
        </p:txBody>
      </p:sp>
      <p:grpSp>
        <p:nvGrpSpPr>
          <p:cNvPr id="61445" name="Group 15">
            <a:extLst>
              <a:ext uri="{FF2B5EF4-FFF2-40B4-BE49-F238E27FC236}">
                <a16:creationId xmlns:a16="http://schemas.microsoft.com/office/drawing/2014/main" id="{6AEE37F0-25DB-4378-95F8-03FB73B8C05A}"/>
              </a:ext>
            </a:extLst>
          </p:cNvPr>
          <p:cNvGrpSpPr>
            <a:grpSpLocks/>
          </p:cNvGrpSpPr>
          <p:nvPr/>
        </p:nvGrpSpPr>
        <p:grpSpPr bwMode="auto">
          <a:xfrm>
            <a:off x="2924176" y="2598739"/>
            <a:ext cx="2181225" cy="936625"/>
            <a:chOff x="386" y="1349"/>
            <a:chExt cx="1374" cy="590"/>
          </a:xfrm>
        </p:grpSpPr>
        <p:sp>
          <p:nvSpPr>
            <p:cNvPr id="61460" name="AutoShape 10">
              <a:extLst>
                <a:ext uri="{FF2B5EF4-FFF2-40B4-BE49-F238E27FC236}">
                  <a16:creationId xmlns:a16="http://schemas.microsoft.com/office/drawing/2014/main" id="{B45768D9-391D-4D08-8507-09D56A86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1349"/>
              <a:ext cx="1374" cy="387"/>
            </a:xfrm>
            <a:prstGeom prst="roundRect">
              <a:avLst>
                <a:gd name="adj" fmla="val 35389"/>
              </a:avLst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61" name="Rectangle 4">
              <a:extLst>
                <a:ext uri="{FF2B5EF4-FFF2-40B4-BE49-F238E27FC236}">
                  <a16:creationId xmlns:a16="http://schemas.microsoft.com/office/drawing/2014/main" id="{69652902-B168-4219-9B71-40EE7D476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503"/>
              <a:ext cx="264" cy="4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4</a:t>
              </a:r>
            </a:p>
          </p:txBody>
        </p:sp>
        <p:sp>
          <p:nvSpPr>
            <p:cNvPr id="61462" name="Rectangle 5">
              <a:extLst>
                <a:ext uri="{FF2B5EF4-FFF2-40B4-BE49-F238E27FC236}">
                  <a16:creationId xmlns:a16="http://schemas.microsoft.com/office/drawing/2014/main" id="{89919C0D-3F40-43C9-AA81-5A7473FDA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" y="1503"/>
              <a:ext cx="264" cy="4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1</a:t>
              </a:r>
            </a:p>
          </p:txBody>
        </p:sp>
        <p:sp>
          <p:nvSpPr>
            <p:cNvPr id="61463" name="Rectangle 6">
              <a:extLst>
                <a:ext uri="{FF2B5EF4-FFF2-40B4-BE49-F238E27FC236}">
                  <a16:creationId xmlns:a16="http://schemas.microsoft.com/office/drawing/2014/main" id="{0FB3A0BA-D10F-478E-91A9-7040C286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1503"/>
              <a:ext cx="264" cy="4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8</a:t>
              </a:r>
            </a:p>
          </p:txBody>
        </p:sp>
        <p:sp>
          <p:nvSpPr>
            <p:cNvPr id="61464" name="Rectangle 7">
              <a:extLst>
                <a:ext uri="{FF2B5EF4-FFF2-40B4-BE49-F238E27FC236}">
                  <a16:creationId xmlns:a16="http://schemas.microsoft.com/office/drawing/2014/main" id="{50FEFD9F-1018-4D8A-9285-8CA6AB2A9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" y="1503"/>
              <a:ext cx="264" cy="4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4</a:t>
              </a:r>
            </a:p>
          </p:txBody>
        </p:sp>
      </p:grpSp>
      <p:grpSp>
        <p:nvGrpSpPr>
          <p:cNvPr id="61446" name="Group 23">
            <a:extLst>
              <a:ext uri="{FF2B5EF4-FFF2-40B4-BE49-F238E27FC236}">
                <a16:creationId xmlns:a16="http://schemas.microsoft.com/office/drawing/2014/main" id="{B0F7F1BF-FD00-4E21-9E25-1000D1319448}"/>
              </a:ext>
            </a:extLst>
          </p:cNvPr>
          <p:cNvGrpSpPr>
            <a:grpSpLocks/>
          </p:cNvGrpSpPr>
          <p:nvPr/>
        </p:nvGrpSpPr>
        <p:grpSpPr bwMode="auto">
          <a:xfrm>
            <a:off x="7658100" y="1817689"/>
            <a:ext cx="1136650" cy="1838325"/>
            <a:chOff x="3390" y="1078"/>
            <a:chExt cx="716" cy="1158"/>
          </a:xfrm>
        </p:grpSpPr>
        <p:sp>
          <p:nvSpPr>
            <p:cNvPr id="61449" name="AutoShape 14">
              <a:extLst>
                <a:ext uri="{FF2B5EF4-FFF2-40B4-BE49-F238E27FC236}">
                  <a16:creationId xmlns:a16="http://schemas.microsoft.com/office/drawing/2014/main" id="{C2F8EB5E-35A9-4E16-98B2-0321BDF6F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1078"/>
              <a:ext cx="403" cy="70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1450" name="Group 13">
              <a:extLst>
                <a:ext uri="{FF2B5EF4-FFF2-40B4-BE49-F238E27FC236}">
                  <a16:creationId xmlns:a16="http://schemas.microsoft.com/office/drawing/2014/main" id="{038FE342-8D2D-400F-8C89-777D371E3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0" y="1514"/>
              <a:ext cx="716" cy="716"/>
              <a:chOff x="3390" y="1514"/>
              <a:chExt cx="716" cy="716"/>
            </a:xfrm>
          </p:grpSpPr>
          <p:sp>
            <p:nvSpPr>
              <p:cNvPr id="61458" name="Oval 11">
                <a:extLst>
                  <a:ext uri="{FF2B5EF4-FFF2-40B4-BE49-F238E27FC236}">
                    <a16:creationId xmlns:a16="http://schemas.microsoft.com/office/drawing/2014/main" id="{2D3624C8-059D-4248-B9FE-7412443CE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514"/>
                <a:ext cx="716" cy="71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459" name="Oval 12">
                <a:extLst>
                  <a:ext uri="{FF2B5EF4-FFF2-40B4-BE49-F238E27FC236}">
                    <a16:creationId xmlns:a16="http://schemas.microsoft.com/office/drawing/2014/main" id="{17B1E6A9-6C57-4648-A23E-010713992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2" y="1736"/>
                <a:ext cx="272" cy="27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451" name="Text Box 16">
              <a:extLst>
                <a:ext uri="{FF2B5EF4-FFF2-40B4-BE49-F238E27FC236}">
                  <a16:creationId xmlns:a16="http://schemas.microsoft.com/office/drawing/2014/main" id="{505DEFE2-AE23-4E01-BEC4-94F7C0216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1534"/>
              <a:ext cx="2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30</a:t>
              </a:r>
            </a:p>
          </p:txBody>
        </p:sp>
        <p:sp>
          <p:nvSpPr>
            <p:cNvPr id="61452" name="Text Box 17">
              <a:extLst>
                <a:ext uri="{FF2B5EF4-FFF2-40B4-BE49-F238E27FC236}">
                  <a16:creationId xmlns:a16="http://schemas.microsoft.com/office/drawing/2014/main" id="{57B8EF9F-76BA-4171-85CD-60A09E30E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9" y="2024"/>
              <a:ext cx="2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15</a:t>
              </a:r>
            </a:p>
          </p:txBody>
        </p:sp>
        <p:sp>
          <p:nvSpPr>
            <p:cNvPr id="61453" name="Text Box 18">
              <a:extLst>
                <a:ext uri="{FF2B5EF4-FFF2-40B4-BE49-F238E27FC236}">
                  <a16:creationId xmlns:a16="http://schemas.microsoft.com/office/drawing/2014/main" id="{4810F09A-B619-49AA-8C2F-D331A8031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4" y="165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5</a:t>
              </a:r>
            </a:p>
          </p:txBody>
        </p:sp>
        <p:sp>
          <p:nvSpPr>
            <p:cNvPr id="61454" name="Text Box 19">
              <a:extLst>
                <a:ext uri="{FF2B5EF4-FFF2-40B4-BE49-F238E27FC236}">
                  <a16:creationId xmlns:a16="http://schemas.microsoft.com/office/drawing/2014/main" id="{07A02118-9C4A-49DA-ABB9-554B31D52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0" y="1891"/>
              <a:ext cx="2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10</a:t>
              </a:r>
            </a:p>
          </p:txBody>
        </p:sp>
        <p:sp>
          <p:nvSpPr>
            <p:cNvPr id="61455" name="Text Box 20">
              <a:extLst>
                <a:ext uri="{FF2B5EF4-FFF2-40B4-BE49-F238E27FC236}">
                  <a16:creationId xmlns:a16="http://schemas.microsoft.com/office/drawing/2014/main" id="{5DFE39DE-72D0-4186-96E2-7C72E85BE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9" y="1891"/>
              <a:ext cx="2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20</a:t>
              </a:r>
            </a:p>
          </p:txBody>
        </p:sp>
        <p:sp>
          <p:nvSpPr>
            <p:cNvPr id="61456" name="Text Box 21">
              <a:extLst>
                <a:ext uri="{FF2B5EF4-FFF2-40B4-BE49-F238E27FC236}">
                  <a16:creationId xmlns:a16="http://schemas.microsoft.com/office/drawing/2014/main" id="{BE00F919-F8F0-4373-92DE-A1420F38D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6" y="1656"/>
              <a:ext cx="2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25</a:t>
              </a:r>
            </a:p>
          </p:txBody>
        </p:sp>
        <p:sp>
          <p:nvSpPr>
            <p:cNvPr id="61457" name="Line 22">
              <a:extLst>
                <a:ext uri="{FF2B5EF4-FFF2-40B4-BE49-F238E27FC236}">
                  <a16:creationId xmlns:a16="http://schemas.microsoft.com/office/drawing/2014/main" id="{01ED9553-3F1D-4566-8DDA-05AF8C234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2" y="1794"/>
              <a:ext cx="173" cy="1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7" name="Text Box 24">
            <a:extLst>
              <a:ext uri="{FF2B5EF4-FFF2-40B4-BE49-F238E27FC236}">
                <a16:creationId xmlns:a16="http://schemas.microsoft.com/office/drawing/2014/main" id="{99E57B91-1D5C-4E63-A998-36485121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9" y="3925888"/>
            <a:ext cx="3887787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>
                <a:solidFill>
                  <a:srgbClr val="CE0000"/>
                </a:solidFill>
              </a:rPr>
              <a:t>Combinational</a:t>
            </a:r>
          </a:p>
          <a:p>
            <a:pPr algn="l"/>
            <a:r>
              <a:rPr lang="en-US" altLang="en-US"/>
              <a:t>Success depends only on</a:t>
            </a:r>
            <a:br>
              <a:rPr lang="en-US" altLang="en-US"/>
            </a:br>
            <a:r>
              <a:rPr lang="en-US" altLang="en-US"/>
              <a:t>the </a:t>
            </a:r>
            <a:r>
              <a:rPr lang="en-US" altLang="en-US">
                <a:solidFill>
                  <a:srgbClr val="009900"/>
                </a:solidFill>
              </a:rPr>
              <a:t>values</a:t>
            </a:r>
            <a:r>
              <a:rPr lang="en-US" altLang="en-US"/>
              <a:t>, not the order in </a:t>
            </a:r>
            <a:br>
              <a:rPr lang="en-US" altLang="en-US"/>
            </a:br>
            <a:r>
              <a:rPr lang="en-US" altLang="en-US"/>
              <a:t>which they are set.</a:t>
            </a:r>
          </a:p>
        </p:txBody>
      </p:sp>
      <p:sp>
        <p:nvSpPr>
          <p:cNvPr id="61448" name="Text Box 25">
            <a:extLst>
              <a:ext uri="{FF2B5EF4-FFF2-40B4-BE49-F238E27FC236}">
                <a16:creationId xmlns:a16="http://schemas.microsoft.com/office/drawing/2014/main" id="{1A879734-5971-4E89-BA26-A040A3BA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9" y="3925888"/>
            <a:ext cx="3330575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>
                <a:solidFill>
                  <a:srgbClr val="CE0000"/>
                </a:solidFill>
              </a:rPr>
              <a:t>Sequential</a:t>
            </a:r>
          </a:p>
          <a:p>
            <a:pPr algn="l"/>
            <a:r>
              <a:rPr lang="en-US" altLang="en-US"/>
              <a:t>Success depends on</a:t>
            </a:r>
            <a:br>
              <a:rPr lang="en-US" altLang="en-US"/>
            </a:br>
            <a:r>
              <a:rPr lang="en-US" altLang="en-US"/>
              <a:t>the </a:t>
            </a:r>
            <a:r>
              <a:rPr lang="en-US" altLang="en-US">
                <a:solidFill>
                  <a:srgbClr val="009900"/>
                </a:solidFill>
              </a:rPr>
              <a:t>sequence</a:t>
            </a:r>
            <a:r>
              <a:rPr lang="en-US" altLang="en-US"/>
              <a:t> of values</a:t>
            </a:r>
          </a:p>
          <a:p>
            <a:pPr algn="l"/>
            <a:r>
              <a:rPr lang="en-US" altLang="en-US"/>
              <a:t>(e.g, R-13, L-22, R-3).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>
            <a:extLst>
              <a:ext uri="{FF2B5EF4-FFF2-40B4-BE49-F238E27FC236}">
                <a16:creationId xmlns:a16="http://schemas.microsoft.com/office/drawing/2014/main" id="{ACCA7710-8C9E-44A7-B540-BE9EBB4F3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CE6AF7B2-249F-4BF5-B8AE-707C5210190D}" type="slidenum">
              <a:rPr lang="en-US" altLang="en-US" sz="2000"/>
              <a:pPr algn="r"/>
              <a:t>36</a:t>
            </a:fld>
            <a:endParaRPr lang="en-US" altLang="en-US" sz="20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4F41ADD-575B-4D63-9F76-D17BD19CA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State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C9DF8E52-AB88-4A02-8C62-19456A226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solidFill>
                  <a:schemeClr val="accent2"/>
                </a:solidFill>
              </a:rPr>
              <a:t>state</a:t>
            </a:r>
            <a:r>
              <a:rPr lang="en-US" altLang="en-US"/>
              <a:t> of a system is a </a:t>
            </a:r>
            <a:r>
              <a:rPr lang="en-US" altLang="en-US">
                <a:solidFill>
                  <a:srgbClr val="CE0000"/>
                </a:solidFill>
              </a:rPr>
              <a:t>snapshot</a:t>
            </a:r>
            <a:r>
              <a:rPr lang="en-US" altLang="en-US"/>
              <a:t> of</a:t>
            </a:r>
            <a:br>
              <a:rPr lang="en-US" altLang="en-US"/>
            </a:br>
            <a:r>
              <a:rPr lang="en-US" altLang="en-US">
                <a:solidFill>
                  <a:srgbClr val="CE0000"/>
                </a:solidFill>
              </a:rPr>
              <a:t>all the relevant elements</a:t>
            </a:r>
            <a:r>
              <a:rPr lang="en-US" altLang="en-US"/>
              <a:t> of the system</a:t>
            </a:r>
            <a:br>
              <a:rPr lang="en-US" altLang="en-US"/>
            </a:br>
            <a:r>
              <a:rPr lang="en-US" altLang="en-US"/>
              <a:t>at the moment the snapshot is taken.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The state of a basketball game can be represented by</a:t>
            </a:r>
            <a:br>
              <a:rPr lang="en-US" altLang="en-US"/>
            </a:br>
            <a:r>
              <a:rPr lang="en-US" altLang="en-US"/>
              <a:t>the scoreboard.</a:t>
            </a:r>
          </a:p>
          <a:p>
            <a:pPr lvl="2"/>
            <a:r>
              <a:rPr lang="en-US" altLang="en-US"/>
              <a:t>Number of points, time remaining, possession, etc.</a:t>
            </a:r>
          </a:p>
          <a:p>
            <a:pPr lvl="1">
              <a:spcBef>
                <a:spcPct val="50000"/>
              </a:spcBef>
            </a:pPr>
            <a:r>
              <a:rPr lang="en-US" altLang="en-US"/>
              <a:t>The state of a tic-tac-toe game can be represented by</a:t>
            </a:r>
            <a:br>
              <a:rPr lang="en-US" altLang="en-US"/>
            </a:br>
            <a:r>
              <a:rPr lang="en-US" altLang="en-US"/>
              <a:t>the placement of X’s and O’s on the board.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F8E39A62-A859-443C-AE2F-AEC745BDF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1DBB266E-9755-4658-B33D-4EB17CDD3238}" type="slidenum">
              <a:rPr lang="en-US" altLang="en-US" sz="2000"/>
              <a:pPr algn="r"/>
              <a:t>37</a:t>
            </a:fld>
            <a:endParaRPr lang="en-US" altLang="en-US" sz="20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6EC9EBE-1594-43D4-A7C2-B40DB3243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State of Sequential Lock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5DA1BD7-747B-46FE-8E2B-F740048D3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" algn="l"/>
              </a:tabLst>
            </a:pPr>
            <a:r>
              <a:rPr lang="en-US" altLang="en-US"/>
              <a:t>Our lock example has four different states,</a:t>
            </a:r>
            <a:br>
              <a:rPr lang="en-US" altLang="en-US"/>
            </a:br>
            <a:r>
              <a:rPr lang="en-US" altLang="en-US"/>
              <a:t>labelled A-D: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chemeClr val="accent2"/>
                </a:solidFill>
              </a:rPr>
              <a:t>A:</a:t>
            </a:r>
            <a:r>
              <a:rPr lang="en-US" altLang="en-US"/>
              <a:t> 	The lock is </a:t>
            </a:r>
            <a:r>
              <a:rPr lang="en-US" altLang="en-US">
                <a:solidFill>
                  <a:srgbClr val="009900"/>
                </a:solidFill>
              </a:rPr>
              <a:t>not open</a:t>
            </a:r>
            <a:r>
              <a:rPr lang="en-US" altLang="en-US"/>
              <a:t>,</a:t>
            </a:r>
            <a:br>
              <a:rPr lang="en-US" altLang="en-US"/>
            </a:br>
            <a:r>
              <a:rPr lang="en-US" altLang="en-US"/>
              <a:t>	and no relevant operations have been performed.</a:t>
            </a:r>
          </a:p>
          <a:p>
            <a:pPr>
              <a:tabLst>
                <a:tab pos="457200" algn="l"/>
              </a:tabLst>
            </a:pPr>
            <a:r>
              <a:rPr lang="en-US" altLang="en-US">
                <a:solidFill>
                  <a:schemeClr val="accent2"/>
                </a:solidFill>
              </a:rPr>
              <a:t>B:</a:t>
            </a:r>
            <a:r>
              <a:rPr lang="en-US" altLang="en-US"/>
              <a:t>	The lock is </a:t>
            </a:r>
            <a:r>
              <a:rPr lang="en-US" altLang="en-US">
                <a:solidFill>
                  <a:srgbClr val="009900"/>
                </a:solidFill>
              </a:rPr>
              <a:t>not open</a:t>
            </a:r>
            <a:r>
              <a:rPr lang="en-US" altLang="en-US"/>
              <a:t>,</a:t>
            </a:r>
            <a:br>
              <a:rPr lang="en-US" altLang="en-US"/>
            </a:br>
            <a:r>
              <a:rPr lang="en-US" altLang="en-US"/>
              <a:t>	and the user has completed the </a:t>
            </a:r>
            <a:r>
              <a:rPr lang="en-US" altLang="en-US">
                <a:solidFill>
                  <a:srgbClr val="CE0000"/>
                </a:solidFill>
              </a:rPr>
              <a:t>R-13</a:t>
            </a:r>
            <a:r>
              <a:rPr lang="en-US" altLang="en-US"/>
              <a:t> operation.</a:t>
            </a:r>
          </a:p>
          <a:p>
            <a:pPr>
              <a:tabLst>
                <a:tab pos="457200" algn="l"/>
              </a:tabLst>
            </a:pPr>
            <a:r>
              <a:rPr lang="en-US" altLang="en-US">
                <a:solidFill>
                  <a:schemeClr val="accent2"/>
                </a:solidFill>
              </a:rPr>
              <a:t>C:</a:t>
            </a:r>
            <a:r>
              <a:rPr lang="en-US" altLang="en-US"/>
              <a:t>	The lock is </a:t>
            </a:r>
            <a:r>
              <a:rPr lang="en-US" altLang="en-US">
                <a:solidFill>
                  <a:srgbClr val="009900"/>
                </a:solidFill>
              </a:rPr>
              <a:t>not open</a:t>
            </a:r>
            <a:r>
              <a:rPr lang="en-US" altLang="en-US"/>
              <a:t>,</a:t>
            </a:r>
            <a:br>
              <a:rPr lang="en-US" altLang="en-US"/>
            </a:br>
            <a:r>
              <a:rPr lang="en-US" altLang="en-US"/>
              <a:t>	and the user has completed </a:t>
            </a:r>
            <a:r>
              <a:rPr lang="en-US" altLang="en-US">
                <a:solidFill>
                  <a:srgbClr val="CE0000"/>
                </a:solidFill>
              </a:rPr>
              <a:t>R-13</a:t>
            </a:r>
            <a:r>
              <a:rPr lang="en-US" altLang="en-US"/>
              <a:t>, followed by </a:t>
            </a:r>
            <a:r>
              <a:rPr lang="en-US" altLang="en-US">
                <a:solidFill>
                  <a:srgbClr val="CE0000"/>
                </a:solidFill>
              </a:rPr>
              <a:t>L-22</a:t>
            </a:r>
            <a:r>
              <a:rPr lang="en-US" altLang="en-US"/>
              <a:t>.</a:t>
            </a:r>
          </a:p>
          <a:p>
            <a:pPr>
              <a:tabLst>
                <a:tab pos="457200" algn="l"/>
              </a:tabLst>
            </a:pPr>
            <a:r>
              <a:rPr lang="en-US" altLang="en-US">
                <a:solidFill>
                  <a:schemeClr val="accent2"/>
                </a:solidFill>
              </a:rPr>
              <a:t>D:</a:t>
            </a:r>
            <a:r>
              <a:rPr lang="en-US" altLang="en-US"/>
              <a:t>	The lock is </a:t>
            </a:r>
            <a:r>
              <a:rPr lang="en-US" altLang="en-US">
                <a:solidFill>
                  <a:srgbClr val="009900"/>
                </a:solidFill>
              </a:rPr>
              <a:t>open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>
            <a:extLst>
              <a:ext uri="{FF2B5EF4-FFF2-40B4-BE49-F238E27FC236}">
                <a16:creationId xmlns:a16="http://schemas.microsoft.com/office/drawing/2014/main" id="{CA555D7E-EFCD-4F6E-9FE1-F327206C1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C22E31A8-1F71-4B36-9730-FE35D8421DD7}" type="slidenum">
              <a:rPr lang="en-US" altLang="en-US" sz="2000"/>
              <a:pPr algn="r"/>
              <a:t>38</a:t>
            </a:fld>
            <a:endParaRPr lang="en-US" altLang="en-US" sz="20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57A5B3C-83B1-4B61-952D-32A83416A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State Diagram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30CEE6F-5375-4677-8106-FED88C7C1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Shows </a:t>
            </a:r>
            <a:r>
              <a:rPr lang="en-US" altLang="en-US">
                <a:solidFill>
                  <a:srgbClr val="CE0000"/>
                </a:solidFill>
              </a:rPr>
              <a:t>states</a:t>
            </a:r>
            <a:r>
              <a:rPr lang="en-US" altLang="en-US"/>
              <a:t> and </a:t>
            </a:r>
            <a:br>
              <a:rPr lang="en-US" altLang="en-US"/>
            </a:br>
            <a:r>
              <a:rPr lang="en-US" altLang="en-US">
                <a:solidFill>
                  <a:srgbClr val="CE0000"/>
                </a:solidFill>
              </a:rPr>
              <a:t>actions</a:t>
            </a:r>
            <a:r>
              <a:rPr lang="en-US" altLang="en-US"/>
              <a:t> that cause a </a:t>
            </a:r>
            <a:r>
              <a:rPr lang="en-US" altLang="en-US">
                <a:solidFill>
                  <a:srgbClr val="009900"/>
                </a:solidFill>
              </a:rPr>
              <a:t>transition</a:t>
            </a:r>
            <a:r>
              <a:rPr lang="en-US" altLang="en-US"/>
              <a:t> between states.</a:t>
            </a:r>
          </a:p>
        </p:txBody>
      </p:sp>
      <p:pic>
        <p:nvPicPr>
          <p:cNvPr id="64517" name="Picture 4" descr="C:\Documents and Settings\Greg Byrd\My Documents\ece206\mh-slides\ch03\ch03-lockstate.jpg">
            <a:extLst>
              <a:ext uri="{FF2B5EF4-FFF2-40B4-BE49-F238E27FC236}">
                <a16:creationId xmlns:a16="http://schemas.microsoft.com/office/drawing/2014/main" id="{07F2FE7E-FF7B-432F-AB20-E9BB9323C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9" y="1690688"/>
            <a:ext cx="4872037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3">
            <a:extLst>
              <a:ext uri="{FF2B5EF4-FFF2-40B4-BE49-F238E27FC236}">
                <a16:creationId xmlns:a16="http://schemas.microsoft.com/office/drawing/2014/main" id="{8C504966-E3C0-49E4-A6B2-1F0B63CCC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93842CCA-8AEA-4231-825C-D2DD61A2976D}" type="slidenum">
              <a:rPr lang="en-US" altLang="en-US" sz="2000"/>
              <a:pPr algn="r"/>
              <a:t>39</a:t>
            </a:fld>
            <a:endParaRPr lang="en-US" altLang="en-US" sz="20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BBBE8E5-7541-4FAD-B4B9-1CA176B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Finite State Machine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A3F4CE3-6ABE-4A4E-96B8-328191DCD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1"/>
            <a:ext cx="8686800" cy="5280025"/>
          </a:xfrm>
        </p:spPr>
        <p:txBody>
          <a:bodyPr>
            <a:normAutofit fontScale="92500"/>
          </a:bodyPr>
          <a:lstStyle/>
          <a:p>
            <a:pPr marL="457200" indent="-457200"/>
            <a:r>
              <a:rPr lang="en-US" altLang="en-US"/>
              <a:t>A description of a system with the following components:</a:t>
            </a:r>
            <a:br>
              <a:rPr lang="en-US" altLang="en-US"/>
            </a:br>
            <a:endParaRPr lang="en-US" altLang="en-US"/>
          </a:p>
          <a:p>
            <a:pPr marL="457200" indent="-457200">
              <a:buFontTx/>
              <a:buAutoNum type="arabicPeriod"/>
            </a:pPr>
            <a:r>
              <a:rPr lang="en-US" altLang="en-US"/>
              <a:t>A finite number of </a:t>
            </a:r>
            <a:r>
              <a:rPr lang="en-US" altLang="en-US">
                <a:solidFill>
                  <a:srgbClr val="CE0000"/>
                </a:solidFill>
              </a:rPr>
              <a:t>states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A finite number of external </a:t>
            </a:r>
            <a:r>
              <a:rPr lang="en-US" altLang="en-US">
                <a:solidFill>
                  <a:srgbClr val="CE0000"/>
                </a:solidFill>
              </a:rPr>
              <a:t>inputs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A finite number of external </a:t>
            </a:r>
            <a:r>
              <a:rPr lang="en-US" altLang="en-US">
                <a:solidFill>
                  <a:srgbClr val="CE0000"/>
                </a:solidFill>
              </a:rPr>
              <a:t>outputs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An explicit specification of all </a:t>
            </a:r>
            <a:r>
              <a:rPr lang="en-US" altLang="en-US">
                <a:solidFill>
                  <a:srgbClr val="CE0000"/>
                </a:solidFill>
              </a:rPr>
              <a:t>state transitions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An explicit specification of what determines each</a:t>
            </a:r>
            <a:br>
              <a:rPr lang="en-US" altLang="en-US"/>
            </a:br>
            <a:r>
              <a:rPr lang="en-US" altLang="en-US"/>
              <a:t>external </a:t>
            </a:r>
            <a:r>
              <a:rPr lang="en-US" altLang="en-US">
                <a:solidFill>
                  <a:srgbClr val="CE0000"/>
                </a:solidFill>
              </a:rPr>
              <a:t>output value</a:t>
            </a:r>
            <a:endParaRPr lang="en-US" altLang="en-US"/>
          </a:p>
          <a:p>
            <a:pPr marL="457200" indent="-457200"/>
            <a:endParaRPr lang="en-US" altLang="en-US"/>
          </a:p>
          <a:p>
            <a:pPr marL="457200" indent="-457200"/>
            <a:r>
              <a:rPr lang="en-US" altLang="en-US"/>
              <a:t>Often described by a state diagram.</a:t>
            </a:r>
          </a:p>
          <a:p>
            <a:pPr marL="722313" lvl="1" indent="-381000"/>
            <a:r>
              <a:rPr lang="en-US" altLang="en-US"/>
              <a:t>Inputs trigger state transitions.</a:t>
            </a:r>
          </a:p>
          <a:p>
            <a:pPr marL="722313" lvl="1" indent="-381000"/>
            <a:r>
              <a:rPr lang="en-US" altLang="en-US"/>
              <a:t>Outputs are associated with each state (or with each transition).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B9E76440-A722-46D7-A78F-B4FA74003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DBB3FD60-99DC-46FE-A5C1-BF701E28420B}" type="slidenum">
              <a:rPr lang="en-US" altLang="en-US" sz="2000"/>
              <a:pPr algn="r"/>
              <a:t>4</a:t>
            </a:fld>
            <a:endParaRPr lang="en-US" altLang="en-US" sz="2000"/>
          </a:p>
        </p:txBody>
      </p:sp>
      <p:sp>
        <p:nvSpPr>
          <p:cNvPr id="8195" name="Rectangle 9">
            <a:extLst>
              <a:ext uri="{FF2B5EF4-FFF2-40B4-BE49-F238E27FC236}">
                <a16:creationId xmlns:a16="http://schemas.microsoft.com/office/drawing/2014/main" id="{1E19B8F5-188D-489C-96E0-A23D94378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Switch Circuit</a:t>
            </a:r>
          </a:p>
        </p:txBody>
      </p:sp>
      <p:sp>
        <p:nvSpPr>
          <p:cNvPr id="8196" name="Rectangle 10">
            <a:extLst>
              <a:ext uri="{FF2B5EF4-FFF2-40B4-BE49-F238E27FC236}">
                <a16:creationId xmlns:a16="http://schemas.microsoft.com/office/drawing/2014/main" id="{5D274668-2487-47CD-9852-A7378108F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0" y="1676400"/>
            <a:ext cx="4038600" cy="4419600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Switch </a:t>
            </a:r>
            <a:r>
              <a:rPr lang="en-US" altLang="en-US" dirty="0">
                <a:solidFill>
                  <a:srgbClr val="CE0000"/>
                </a:solidFill>
              </a:rPr>
              <a:t>open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No current through circuit</a:t>
            </a:r>
          </a:p>
          <a:p>
            <a:pPr lvl="1"/>
            <a:r>
              <a:rPr lang="en-US" altLang="en-US" dirty="0"/>
              <a:t>Light is </a:t>
            </a:r>
            <a:r>
              <a:rPr lang="en-US" altLang="en-US" dirty="0">
                <a:solidFill>
                  <a:srgbClr val="CE0000"/>
                </a:solidFill>
              </a:rPr>
              <a:t>off</a:t>
            </a:r>
          </a:p>
          <a:p>
            <a:pPr lvl="1"/>
            <a:r>
              <a:rPr lang="en-US" altLang="en-US" dirty="0" err="1"/>
              <a:t>V</a:t>
            </a:r>
            <a:r>
              <a:rPr lang="en-US" altLang="en-US" baseline="-25000" dirty="0" err="1"/>
              <a:t>out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CE0000"/>
                </a:solidFill>
              </a:rPr>
              <a:t>+2.9V</a:t>
            </a:r>
          </a:p>
          <a:p>
            <a:endParaRPr lang="en-US" altLang="en-US" dirty="0"/>
          </a:p>
          <a:p>
            <a:r>
              <a:rPr lang="en-US" altLang="en-US" dirty="0"/>
              <a:t>Switch </a:t>
            </a:r>
            <a:r>
              <a:rPr lang="en-US" altLang="en-US" dirty="0">
                <a:solidFill>
                  <a:srgbClr val="009900"/>
                </a:solidFill>
              </a:rPr>
              <a:t>closed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Short circuit across switch</a:t>
            </a:r>
          </a:p>
          <a:p>
            <a:pPr lvl="1"/>
            <a:r>
              <a:rPr lang="en-US" altLang="en-US" dirty="0"/>
              <a:t>Current flows</a:t>
            </a:r>
          </a:p>
          <a:p>
            <a:pPr lvl="1"/>
            <a:r>
              <a:rPr lang="en-US" altLang="en-US" dirty="0"/>
              <a:t>Light is </a:t>
            </a:r>
            <a:r>
              <a:rPr lang="en-US" altLang="en-US" dirty="0">
                <a:solidFill>
                  <a:srgbClr val="009900"/>
                </a:solidFill>
              </a:rPr>
              <a:t>on</a:t>
            </a:r>
          </a:p>
          <a:p>
            <a:pPr lvl="1"/>
            <a:r>
              <a:rPr lang="en-US" altLang="en-US" dirty="0" err="1"/>
              <a:t>V</a:t>
            </a:r>
            <a:r>
              <a:rPr lang="en-US" altLang="en-US" baseline="-25000" dirty="0" err="1"/>
              <a:t>out</a:t>
            </a:r>
            <a:r>
              <a:rPr lang="en-US" altLang="en-US" dirty="0"/>
              <a:t> is </a:t>
            </a:r>
            <a:r>
              <a:rPr lang="en-US" altLang="en-US" dirty="0">
                <a:solidFill>
                  <a:srgbClr val="009900"/>
                </a:solidFill>
              </a:rPr>
              <a:t>0V</a:t>
            </a:r>
          </a:p>
        </p:txBody>
      </p:sp>
      <p:pic>
        <p:nvPicPr>
          <p:cNvPr id="8197" name="Picture 11" descr="C:\Documents and Settings\Greg Byrd\My Documents\ece206\mh-slides\ch03\ch03-light.jpg">
            <a:extLst>
              <a:ext uri="{FF2B5EF4-FFF2-40B4-BE49-F238E27FC236}">
                <a16:creationId xmlns:a16="http://schemas.microsoft.com/office/drawing/2014/main" id="{11D5C414-E40D-4F3C-B412-FC094337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1"/>
            <a:ext cx="43434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 Box 12">
            <a:extLst>
              <a:ext uri="{FF2B5EF4-FFF2-40B4-BE49-F238E27FC236}">
                <a16:creationId xmlns:a16="http://schemas.microsoft.com/office/drawing/2014/main" id="{8001202F-53C6-4497-A1B8-1DA223F64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290" y="5791201"/>
            <a:ext cx="747512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chemeClr val="accent2"/>
                </a:solidFill>
              </a:rPr>
              <a:t>Switch-based circuits</a:t>
            </a:r>
            <a:r>
              <a:rPr lang="en-US" altLang="en-US" i="1"/>
              <a:t> </a:t>
            </a:r>
            <a:r>
              <a:rPr lang="en-US" altLang="en-US"/>
              <a:t>can easily represent two states:</a:t>
            </a:r>
          </a:p>
          <a:p>
            <a:r>
              <a:rPr lang="en-US" altLang="en-US"/>
              <a:t>on/off, open/closed, voltage/no voltage. </a:t>
            </a:r>
            <a:endParaRPr lang="en-US" altLang="en-US"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A4991A9A-F52B-4B36-A474-D099A842D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958B6B75-A495-4FF4-98D4-E60B76A24F60}" type="slidenum">
              <a:rPr lang="en-US" altLang="en-US" sz="2000"/>
              <a:pPr algn="r"/>
              <a:t>40</a:t>
            </a:fld>
            <a:endParaRPr lang="en-US" altLang="en-US" sz="20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E3157288-4EA4-4FD4-99C7-5CED30B93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Clock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4C9F660-CAEC-4C63-90D5-E31DE38A5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Frequently, a </a:t>
            </a:r>
            <a:r>
              <a:rPr lang="en-US" altLang="en-US">
                <a:solidFill>
                  <a:srgbClr val="CE0000"/>
                </a:solidFill>
              </a:rPr>
              <a:t>clock circuit</a:t>
            </a:r>
            <a:r>
              <a:rPr lang="en-US" altLang="en-US"/>
              <a:t> triggers transition from</a:t>
            </a:r>
            <a:br>
              <a:rPr lang="en-US" altLang="en-US"/>
            </a:br>
            <a:r>
              <a:rPr lang="en-US" altLang="en-US"/>
              <a:t>one state to the next.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At the beginning of each clock cycle,</a:t>
            </a:r>
            <a:br>
              <a:rPr lang="en-US" altLang="en-US"/>
            </a:br>
            <a:r>
              <a:rPr lang="en-US" altLang="en-US"/>
              <a:t>state machine makes a transition,</a:t>
            </a:r>
            <a:br>
              <a:rPr lang="en-US" altLang="en-US"/>
            </a:br>
            <a:r>
              <a:rPr lang="en-US" altLang="en-US"/>
              <a:t>based on the current state and the external inputs.</a:t>
            </a:r>
          </a:p>
          <a:p>
            <a:pPr lvl="1">
              <a:spcBef>
                <a:spcPct val="100000"/>
              </a:spcBef>
            </a:pPr>
            <a:r>
              <a:rPr lang="en-US" altLang="en-US" sz="1800"/>
              <a:t>Not always required.  In lock example, the input itself triggers a transition.</a:t>
            </a:r>
          </a:p>
        </p:txBody>
      </p:sp>
      <p:sp>
        <p:nvSpPr>
          <p:cNvPr id="66565" name="Line 4">
            <a:extLst>
              <a:ext uri="{FF2B5EF4-FFF2-40B4-BE49-F238E27FC236}">
                <a16:creationId xmlns:a16="http://schemas.microsoft.com/office/drawing/2014/main" id="{EA9E6F0A-E6A1-4C71-B9B1-650A8AF14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89242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Line 5">
            <a:extLst>
              <a:ext uri="{FF2B5EF4-FFF2-40B4-BE49-F238E27FC236}">
                <a16:creationId xmlns:a16="http://schemas.microsoft.com/office/drawing/2014/main" id="{9668B139-EEF2-4519-93DF-C405B2310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24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Line 6">
            <a:extLst>
              <a:ext uri="{FF2B5EF4-FFF2-40B4-BE49-F238E27FC236}">
                <a16:creationId xmlns:a16="http://schemas.microsoft.com/office/drawing/2014/main" id="{55D4F78F-88CD-43C5-AE39-67E47CB11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8924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8" name="Line 7">
            <a:extLst>
              <a:ext uri="{FF2B5EF4-FFF2-40B4-BE49-F238E27FC236}">
                <a16:creationId xmlns:a16="http://schemas.microsoft.com/office/drawing/2014/main" id="{F6F3D434-F03C-4326-9A91-8CCACA779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8924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9" name="Line 8">
            <a:extLst>
              <a:ext uri="{FF2B5EF4-FFF2-40B4-BE49-F238E27FC236}">
                <a16:creationId xmlns:a16="http://schemas.microsoft.com/office/drawing/2014/main" id="{0800E4A3-7CA5-4102-99E3-437327AE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8924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0" name="Line 9">
            <a:extLst>
              <a:ext uri="{FF2B5EF4-FFF2-40B4-BE49-F238E27FC236}">
                <a16:creationId xmlns:a16="http://schemas.microsoft.com/office/drawing/2014/main" id="{83332A92-5680-4884-91AE-2304B5E79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4352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1" name="Line 10">
            <a:extLst>
              <a:ext uri="{FF2B5EF4-FFF2-40B4-BE49-F238E27FC236}">
                <a16:creationId xmlns:a16="http://schemas.microsoft.com/office/drawing/2014/main" id="{16E0A0DC-B733-4352-BFD4-546A55EB7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4352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2" name="Line 11">
            <a:extLst>
              <a:ext uri="{FF2B5EF4-FFF2-40B4-BE49-F238E27FC236}">
                <a16:creationId xmlns:a16="http://schemas.microsoft.com/office/drawing/2014/main" id="{CD3B5E05-F2E4-48F7-B161-4B98065EE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4352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3" name="Line 12">
            <a:extLst>
              <a:ext uri="{FF2B5EF4-FFF2-40B4-BE49-F238E27FC236}">
                <a16:creationId xmlns:a16="http://schemas.microsoft.com/office/drawing/2014/main" id="{68113184-232A-46E6-9575-F17B54933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435225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4" name="Line 13">
            <a:extLst>
              <a:ext uri="{FF2B5EF4-FFF2-40B4-BE49-F238E27FC236}">
                <a16:creationId xmlns:a16="http://schemas.microsoft.com/office/drawing/2014/main" id="{8454974D-FCBC-4B8C-8F63-63BC5E8AA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2435225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5" name="Line 14">
            <a:extLst>
              <a:ext uri="{FF2B5EF4-FFF2-40B4-BE49-F238E27FC236}">
                <a16:creationId xmlns:a16="http://schemas.microsoft.com/office/drawing/2014/main" id="{A8F30B56-D715-4F9F-8AA6-CEC220A7A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6" name="Line 15">
            <a:extLst>
              <a:ext uri="{FF2B5EF4-FFF2-40B4-BE49-F238E27FC236}">
                <a16:creationId xmlns:a16="http://schemas.microsoft.com/office/drawing/2014/main" id="{B5528A8F-A9D1-4E02-8F80-C690ABE8B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7" name="Line 16">
            <a:extLst>
              <a:ext uri="{FF2B5EF4-FFF2-40B4-BE49-F238E27FC236}">
                <a16:creationId xmlns:a16="http://schemas.microsoft.com/office/drawing/2014/main" id="{1170A2D8-0BFB-4B0C-9C8F-321DC05E2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8" name="Line 17">
            <a:extLst>
              <a:ext uri="{FF2B5EF4-FFF2-40B4-BE49-F238E27FC236}">
                <a16:creationId xmlns:a16="http://schemas.microsoft.com/office/drawing/2014/main" id="{98771F87-D7A0-4FFA-A13F-E744CDC89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9" name="Line 18">
            <a:extLst>
              <a:ext uri="{FF2B5EF4-FFF2-40B4-BE49-F238E27FC236}">
                <a16:creationId xmlns:a16="http://schemas.microsoft.com/office/drawing/2014/main" id="{F0F4C904-2319-4E57-BF64-96397975C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0" name="Line 19">
            <a:extLst>
              <a:ext uri="{FF2B5EF4-FFF2-40B4-BE49-F238E27FC236}">
                <a16:creationId xmlns:a16="http://schemas.microsoft.com/office/drawing/2014/main" id="{548B5C11-C9D6-4984-AB3F-6C1F711DA8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1" name="Line 20">
            <a:extLst>
              <a:ext uri="{FF2B5EF4-FFF2-40B4-BE49-F238E27FC236}">
                <a16:creationId xmlns:a16="http://schemas.microsoft.com/office/drawing/2014/main" id="{A46FEA4C-DAA1-4B31-A3D9-13DF885C3E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2" name="Line 21">
            <a:extLst>
              <a:ext uri="{FF2B5EF4-FFF2-40B4-BE49-F238E27FC236}">
                <a16:creationId xmlns:a16="http://schemas.microsoft.com/office/drawing/2014/main" id="{077A9356-DC79-4419-A110-F63FA60D2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3" name="Line 22">
            <a:extLst>
              <a:ext uri="{FF2B5EF4-FFF2-40B4-BE49-F238E27FC236}">
                <a16:creationId xmlns:a16="http://schemas.microsoft.com/office/drawing/2014/main" id="{AF8CFF24-F094-4226-92D5-0163D55B1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9200" y="24352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4" name="Text Box 23">
            <a:extLst>
              <a:ext uri="{FF2B5EF4-FFF2-40B4-BE49-F238E27FC236}">
                <a16:creationId xmlns:a16="http://schemas.microsoft.com/office/drawing/2014/main" id="{32061EA9-E66B-4A79-B029-D3A1A3495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793" y="2251075"/>
            <a:ext cx="505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“1”</a:t>
            </a:r>
          </a:p>
        </p:txBody>
      </p:sp>
      <p:sp>
        <p:nvSpPr>
          <p:cNvPr id="66585" name="Text Box 24">
            <a:extLst>
              <a:ext uri="{FF2B5EF4-FFF2-40B4-BE49-F238E27FC236}">
                <a16:creationId xmlns:a16="http://schemas.microsoft.com/office/drawing/2014/main" id="{4CA79EB9-F321-46C4-92BD-34D432F7A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793" y="2663825"/>
            <a:ext cx="5052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Franklin Gothic Book" panose="020B0503020102020204" pitchFamily="34" charset="0"/>
              </a:rPr>
              <a:t>“0”</a:t>
            </a:r>
          </a:p>
        </p:txBody>
      </p:sp>
      <p:sp>
        <p:nvSpPr>
          <p:cNvPr id="66586" name="Text Box 25">
            <a:extLst>
              <a:ext uri="{FF2B5EF4-FFF2-40B4-BE49-F238E27FC236}">
                <a16:creationId xmlns:a16="http://schemas.microsoft.com/office/drawing/2014/main" id="{F17FD11E-F70C-4211-9D5D-2084A01FA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6614" y="3044826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i="1">
                <a:latin typeface="Franklin Gothic Book" panose="020B0503020102020204" pitchFamily="34" charset="0"/>
              </a:rPr>
              <a:t>time</a:t>
            </a:r>
            <a:r>
              <a:rPr lang="en-US" altLang="en-US" sz="1800" i="1">
                <a:latin typeface="Franklin Gothic Book" panose="020B0503020102020204" pitchFamily="34" charset="0"/>
                <a:sym typeface="Symbol" panose="05050102010706020507" pitchFamily="18" charset="2"/>
              </a:rPr>
              <a:t></a:t>
            </a:r>
            <a:endParaRPr lang="en-US" altLang="en-US" sz="1800" i="1">
              <a:latin typeface="Franklin Gothic Book" panose="020B0503020102020204" pitchFamily="34" charset="0"/>
            </a:endParaRPr>
          </a:p>
        </p:txBody>
      </p:sp>
      <p:sp>
        <p:nvSpPr>
          <p:cNvPr id="66587" name="Line 26">
            <a:extLst>
              <a:ext uri="{FF2B5EF4-FFF2-40B4-BE49-F238E27FC236}">
                <a16:creationId xmlns:a16="http://schemas.microsoft.com/office/drawing/2014/main" id="{7468CC87-3719-4FC1-A76A-5416AE33A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92417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8" name="Line 27">
            <a:extLst>
              <a:ext uri="{FF2B5EF4-FFF2-40B4-BE49-F238E27FC236}">
                <a16:creationId xmlns:a16="http://schemas.microsoft.com/office/drawing/2014/main" id="{A75245C7-7492-442D-96D5-F05C351E0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044825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9" name="Line 28">
            <a:extLst>
              <a:ext uri="{FF2B5EF4-FFF2-40B4-BE49-F238E27FC236}">
                <a16:creationId xmlns:a16="http://schemas.microsoft.com/office/drawing/2014/main" id="{66928ED5-5FE0-4871-9ACC-54F98D3D4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9305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0" name="Text Box 29">
            <a:extLst>
              <a:ext uri="{FF2B5EF4-FFF2-40B4-BE49-F238E27FC236}">
                <a16:creationId xmlns:a16="http://schemas.microsoft.com/office/drawing/2014/main" id="{B14A666E-EB0B-425C-A631-53487922F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912" y="3044825"/>
            <a:ext cx="7489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Franklin Gothic Book" panose="020B0503020102020204" pitchFamily="34" charset="0"/>
              </a:rPr>
              <a:t>One</a:t>
            </a:r>
          </a:p>
          <a:p>
            <a:r>
              <a:rPr lang="en-US" altLang="en-US" sz="2000">
                <a:solidFill>
                  <a:schemeClr val="accent2"/>
                </a:solidFill>
                <a:latin typeface="Franklin Gothic Book" panose="020B0503020102020204" pitchFamily="34" charset="0"/>
              </a:rPr>
              <a:t>Cycle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>
            <a:extLst>
              <a:ext uri="{FF2B5EF4-FFF2-40B4-BE49-F238E27FC236}">
                <a16:creationId xmlns:a16="http://schemas.microsoft.com/office/drawing/2014/main" id="{C68F7ECB-CECD-4238-AE02-12880065A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9E5C2E3E-5D57-455E-8C1A-EC7C6EA027A7}" type="slidenum">
              <a:rPr lang="en-US" altLang="en-US" sz="2000"/>
              <a:pPr algn="r"/>
              <a:t>41</a:t>
            </a:fld>
            <a:endParaRPr lang="en-US" altLang="en-US" sz="20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482D57FB-069B-4AD8-87C3-9375023345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a Finite State Machine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C310CE5-5480-4533-8397-D43CB06A5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CE0000"/>
                </a:solidFill>
              </a:rPr>
              <a:t>Combinational logic</a:t>
            </a:r>
          </a:p>
          <a:p>
            <a:pPr lvl="1"/>
            <a:r>
              <a:rPr lang="en-US" altLang="en-US"/>
              <a:t>Determine outputs and next state.</a:t>
            </a:r>
          </a:p>
          <a:p>
            <a:r>
              <a:rPr lang="en-US" altLang="en-US">
                <a:solidFill>
                  <a:srgbClr val="CE0000"/>
                </a:solidFill>
              </a:rPr>
              <a:t>Storage elements</a:t>
            </a:r>
          </a:p>
          <a:p>
            <a:pPr lvl="1"/>
            <a:r>
              <a:rPr lang="en-US" altLang="en-US"/>
              <a:t>Maintain state representation.</a:t>
            </a:r>
          </a:p>
        </p:txBody>
      </p:sp>
      <p:sp>
        <p:nvSpPr>
          <p:cNvPr id="67589" name="Rectangle 4">
            <a:extLst>
              <a:ext uri="{FF2B5EF4-FFF2-40B4-BE49-F238E27FC236}">
                <a16:creationId xmlns:a16="http://schemas.microsoft.com/office/drawing/2014/main" id="{74AB24FB-9B4C-459E-8BF8-48CD6723A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3" y="3186907"/>
            <a:ext cx="3043238" cy="28209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0" name="Text Box 5">
            <a:extLst>
              <a:ext uri="{FF2B5EF4-FFF2-40B4-BE49-F238E27FC236}">
                <a16:creationId xmlns:a16="http://schemas.microsoft.com/office/drawing/2014/main" id="{2FDC3B10-2E3A-4CD1-A62B-D5A3124CF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3" y="3238502"/>
            <a:ext cx="1806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i="1"/>
              <a:t>State Machine</a:t>
            </a:r>
          </a:p>
        </p:txBody>
      </p:sp>
      <p:sp>
        <p:nvSpPr>
          <p:cNvPr id="67591" name="Rectangle 6">
            <a:extLst>
              <a:ext uri="{FF2B5EF4-FFF2-40B4-BE49-F238E27FC236}">
                <a16:creationId xmlns:a16="http://schemas.microsoft.com/office/drawing/2014/main" id="{D2292483-83EC-41C7-96FE-6EFA3F315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9" y="3814764"/>
            <a:ext cx="1685925" cy="782637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Combinational</a:t>
            </a:r>
          </a:p>
          <a:p>
            <a:r>
              <a:rPr lang="en-US" altLang="en-US" sz="1800"/>
              <a:t>Logic Circuit</a:t>
            </a:r>
          </a:p>
        </p:txBody>
      </p:sp>
      <p:sp>
        <p:nvSpPr>
          <p:cNvPr id="67592" name="Rectangle 7">
            <a:extLst>
              <a:ext uri="{FF2B5EF4-FFF2-40B4-BE49-F238E27FC236}">
                <a16:creationId xmlns:a16="http://schemas.microsoft.com/office/drawing/2014/main" id="{68C64EFF-B2EF-4539-862C-D74C462B7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9" y="4881564"/>
            <a:ext cx="1685925" cy="782637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Storage</a:t>
            </a:r>
          </a:p>
          <a:p>
            <a:r>
              <a:rPr lang="en-US" altLang="en-US" sz="1800"/>
              <a:t>Elements</a:t>
            </a:r>
          </a:p>
        </p:txBody>
      </p:sp>
      <p:sp>
        <p:nvSpPr>
          <p:cNvPr id="67593" name="Text Box 8">
            <a:extLst>
              <a:ext uri="{FF2B5EF4-FFF2-40B4-BE49-F238E27FC236}">
                <a16:creationId xmlns:a16="http://schemas.microsoft.com/office/drawing/2014/main" id="{E59F111F-6C5A-4E98-9887-CC904F423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3748088"/>
            <a:ext cx="101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Inputs</a:t>
            </a:r>
          </a:p>
        </p:txBody>
      </p:sp>
      <p:sp>
        <p:nvSpPr>
          <p:cNvPr id="67594" name="Text Box 9">
            <a:extLst>
              <a:ext uri="{FF2B5EF4-FFF2-40B4-BE49-F238E27FC236}">
                <a16:creationId xmlns:a16="http://schemas.microsoft.com/office/drawing/2014/main" id="{6C95744C-E296-4649-B1BA-73639B22A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748088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Outputs</a:t>
            </a:r>
          </a:p>
        </p:txBody>
      </p:sp>
      <p:sp>
        <p:nvSpPr>
          <p:cNvPr id="67595" name="Line 10">
            <a:extLst>
              <a:ext uri="{FF2B5EF4-FFF2-40B4-BE49-F238E27FC236}">
                <a16:creationId xmlns:a16="http://schemas.microsoft.com/office/drawing/2014/main" id="{128731AE-E73C-4500-9590-7C4755244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9050" y="3976688"/>
            <a:ext cx="1436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6" name="Line 11">
            <a:extLst>
              <a:ext uri="{FF2B5EF4-FFF2-40B4-BE49-F238E27FC236}">
                <a16:creationId xmlns:a16="http://schemas.microsoft.com/office/drawing/2014/main" id="{58FA13D0-E7E7-4C4C-BBF5-9F8A9F55D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3976688"/>
            <a:ext cx="14366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7597" name="AutoShape 12">
            <a:extLst>
              <a:ext uri="{FF2B5EF4-FFF2-40B4-BE49-F238E27FC236}">
                <a16:creationId xmlns:a16="http://schemas.microsoft.com/office/drawing/2014/main" id="{2309AE6A-7E20-47B4-AF6B-DD901417761E}"/>
              </a:ext>
            </a:extLst>
          </p:cNvPr>
          <p:cNvCxnSpPr>
            <a:cxnSpLocks noChangeShapeType="1"/>
            <a:stCxn id="67591" idx="3"/>
            <a:endCxn id="67592" idx="3"/>
          </p:cNvCxnSpPr>
          <p:nvPr/>
        </p:nvCxnSpPr>
        <p:spPr bwMode="auto">
          <a:xfrm>
            <a:off x="6948489" y="4206875"/>
            <a:ext cx="1587" cy="1066800"/>
          </a:xfrm>
          <a:prstGeom prst="bentConnector3">
            <a:avLst>
              <a:gd name="adj1" fmla="val 15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598" name="AutoShape 13">
            <a:extLst>
              <a:ext uri="{FF2B5EF4-FFF2-40B4-BE49-F238E27FC236}">
                <a16:creationId xmlns:a16="http://schemas.microsoft.com/office/drawing/2014/main" id="{741477A3-5385-4E0B-BFD4-C26040DB38B7}"/>
              </a:ext>
            </a:extLst>
          </p:cNvPr>
          <p:cNvCxnSpPr>
            <a:cxnSpLocks noChangeShapeType="1"/>
            <a:stCxn id="67592" idx="1"/>
            <a:endCxn id="67591" idx="1"/>
          </p:cNvCxnSpPr>
          <p:nvPr/>
        </p:nvCxnSpPr>
        <p:spPr bwMode="auto">
          <a:xfrm rot="10800000" flipH="1">
            <a:off x="5243514" y="4206875"/>
            <a:ext cx="1587" cy="1066800"/>
          </a:xfrm>
          <a:prstGeom prst="bentConnector3">
            <a:avLst>
              <a:gd name="adj1" fmla="val -1710000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9" name="Text Box 14">
            <a:extLst>
              <a:ext uri="{FF2B5EF4-FFF2-40B4-BE49-F238E27FC236}">
                <a16:creationId xmlns:a16="http://schemas.microsoft.com/office/drawing/2014/main" id="{77538519-D4CC-4873-BD0A-565A63E62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314" y="5253039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/>
              <a:t>Clock</a:t>
            </a:r>
          </a:p>
        </p:txBody>
      </p:sp>
      <p:sp>
        <p:nvSpPr>
          <p:cNvPr id="67600" name="Line 15">
            <a:extLst>
              <a:ext uri="{FF2B5EF4-FFF2-40B4-BE49-F238E27FC236}">
                <a16:creationId xmlns:a16="http://schemas.microsoft.com/office/drawing/2014/main" id="{754366DB-C09C-4A97-921D-6D8E2E67A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6639" y="5475288"/>
            <a:ext cx="9667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>
            <a:extLst>
              <a:ext uri="{FF2B5EF4-FFF2-40B4-BE49-F238E27FC236}">
                <a16:creationId xmlns:a16="http://schemas.microsoft.com/office/drawing/2014/main" id="{60C9E59A-A0F3-4815-A234-4F9059189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6D15ACB2-B402-42FC-846F-EBB4B613000A}" type="slidenum">
              <a:rPr lang="en-US" altLang="en-US" sz="2000"/>
              <a:pPr algn="r"/>
              <a:t>42</a:t>
            </a:fld>
            <a:endParaRPr lang="en-US" altLang="en-US" sz="20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C20734A-0936-40B6-ABD9-30005F955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6388"/>
            <a:ext cx="10515600" cy="1325563"/>
          </a:xfrm>
        </p:spPr>
        <p:txBody>
          <a:bodyPr/>
          <a:lstStyle/>
          <a:p>
            <a:r>
              <a:rPr lang="en-US" altLang="en-US" dirty="0"/>
              <a:t>Storage: Master-Slave Flipflop</a:t>
            </a:r>
          </a:p>
        </p:txBody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6119C8F7-EA1C-4EBD-B6A7-AE5D28846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1"/>
            <a:ext cx="8686800" cy="1177925"/>
          </a:xfrm>
        </p:spPr>
        <p:txBody>
          <a:bodyPr/>
          <a:lstStyle/>
          <a:p>
            <a:r>
              <a:rPr lang="en-US" altLang="en-US"/>
              <a:t>A pair of gated D-latches, </a:t>
            </a:r>
            <a:br>
              <a:rPr lang="en-US" altLang="en-US"/>
            </a:br>
            <a:r>
              <a:rPr lang="en-US" altLang="en-US"/>
              <a:t>to isolate </a:t>
            </a:r>
            <a:r>
              <a:rPr lang="en-US" altLang="en-US" i="1"/>
              <a:t>next</a:t>
            </a:r>
            <a:r>
              <a:rPr lang="en-US" altLang="en-US"/>
              <a:t> state from </a:t>
            </a:r>
            <a:r>
              <a:rPr lang="en-US" altLang="en-US" i="1"/>
              <a:t>current</a:t>
            </a:r>
            <a:r>
              <a:rPr lang="en-US" altLang="en-US"/>
              <a:t> state.</a:t>
            </a:r>
          </a:p>
        </p:txBody>
      </p:sp>
      <p:pic>
        <p:nvPicPr>
          <p:cNvPr id="68613" name="Picture 5" descr="C:\Documents and Settings\Greg Byrd\My Documents\ece206\mh-slides\ch03\ch03-msflipflop.jpg">
            <a:extLst>
              <a:ext uri="{FF2B5EF4-FFF2-40B4-BE49-F238E27FC236}">
                <a16:creationId xmlns:a16="http://schemas.microsoft.com/office/drawing/2014/main" id="{63643A1A-F062-4791-BF8B-A16951F8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71700"/>
            <a:ext cx="8693150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 Box 6">
            <a:extLst>
              <a:ext uri="{FF2B5EF4-FFF2-40B4-BE49-F238E27FC236}">
                <a16:creationId xmlns:a16="http://schemas.microsoft.com/office/drawing/2014/main" id="{064FF668-37F5-4F30-93E6-C63F26A74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765675"/>
            <a:ext cx="410845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During 1</a:t>
            </a:r>
            <a:r>
              <a:rPr lang="en-US" altLang="en-US" baseline="30000"/>
              <a:t>st</a:t>
            </a:r>
            <a:r>
              <a:rPr lang="en-US" altLang="en-US"/>
              <a:t> phase (clock=1),</a:t>
            </a:r>
            <a:br>
              <a:rPr lang="en-US" altLang="en-US"/>
            </a:br>
            <a:r>
              <a:rPr lang="en-US" altLang="en-US"/>
              <a:t>previously-computed state</a:t>
            </a:r>
            <a:br>
              <a:rPr lang="en-US" altLang="en-US"/>
            </a:br>
            <a:r>
              <a:rPr lang="en-US" altLang="en-US"/>
              <a:t>becomes </a:t>
            </a:r>
            <a:r>
              <a:rPr lang="en-US" altLang="en-US" i="1"/>
              <a:t>current</a:t>
            </a:r>
            <a:r>
              <a:rPr lang="en-US" altLang="en-US"/>
              <a:t> state and is</a:t>
            </a:r>
            <a:br>
              <a:rPr lang="en-US" altLang="en-US"/>
            </a:br>
            <a:r>
              <a:rPr lang="en-US" altLang="en-US"/>
              <a:t>sent to the logic circuit.</a:t>
            </a:r>
          </a:p>
        </p:txBody>
      </p:sp>
      <p:sp>
        <p:nvSpPr>
          <p:cNvPr id="68615" name="Text Box 7">
            <a:extLst>
              <a:ext uri="{FF2B5EF4-FFF2-40B4-BE49-F238E27FC236}">
                <a16:creationId xmlns:a16="http://schemas.microsoft.com/office/drawing/2014/main" id="{97D4DA68-8B34-4BC1-B9F3-0D5FCA379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01" y="4765675"/>
            <a:ext cx="3903663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During 2</a:t>
            </a:r>
            <a:r>
              <a:rPr lang="en-US" altLang="en-US" baseline="30000"/>
              <a:t>nd</a:t>
            </a:r>
            <a:r>
              <a:rPr lang="en-US" altLang="en-US"/>
              <a:t> phase (clock=0),</a:t>
            </a:r>
            <a:br>
              <a:rPr lang="en-US" altLang="en-US"/>
            </a:br>
            <a:r>
              <a:rPr lang="en-US" altLang="en-US" i="1"/>
              <a:t>next</a:t>
            </a:r>
            <a:r>
              <a:rPr lang="en-US" altLang="en-US"/>
              <a:t> state, computed by</a:t>
            </a:r>
            <a:br>
              <a:rPr lang="en-US" altLang="en-US"/>
            </a:br>
            <a:r>
              <a:rPr lang="en-US" altLang="en-US"/>
              <a:t>logic circuit, is stored in</a:t>
            </a:r>
            <a:br>
              <a:rPr lang="en-US" altLang="en-US"/>
            </a:br>
            <a:r>
              <a:rPr lang="en-US" altLang="en-US"/>
              <a:t>Latch A.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>
            <a:extLst>
              <a:ext uri="{FF2B5EF4-FFF2-40B4-BE49-F238E27FC236}">
                <a16:creationId xmlns:a16="http://schemas.microsoft.com/office/drawing/2014/main" id="{B2318AEC-2AB7-4CB3-8937-EF2BC4CED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56BDE1CD-9B03-4808-A5CF-4421F97F6482}" type="slidenum">
              <a:rPr lang="en-US" altLang="en-US" sz="2000"/>
              <a:pPr algn="r"/>
              <a:t>43</a:t>
            </a:fld>
            <a:endParaRPr lang="en-US" altLang="en-US" sz="20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5B15C4D-350D-4718-88F3-DC79F7095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Storage</a:t>
            </a:r>
          </a:p>
        </p:txBody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F78838FF-5897-4BAE-A8B7-C871AA416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Each master-slave flipflop stores one state bit.</a:t>
            </a:r>
          </a:p>
          <a:p>
            <a:endParaRPr lang="en-US" altLang="en-US" dirty="0"/>
          </a:p>
          <a:p>
            <a:r>
              <a:rPr lang="en-US" altLang="en-US" dirty="0"/>
              <a:t>The number of storage elements (flipflops) needed</a:t>
            </a:r>
            <a:br>
              <a:rPr lang="en-US" altLang="en-US" dirty="0"/>
            </a:br>
            <a:r>
              <a:rPr lang="en-US" altLang="en-US" dirty="0"/>
              <a:t>is determined by the number of states</a:t>
            </a:r>
            <a:br>
              <a:rPr lang="en-US" altLang="en-US" dirty="0"/>
            </a:br>
            <a:r>
              <a:rPr lang="en-US" altLang="en-US" dirty="0"/>
              <a:t>(and the representation of each state).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Sequential lock</a:t>
            </a:r>
          </a:p>
          <a:p>
            <a:pPr lvl="2"/>
            <a:r>
              <a:rPr lang="en-US" altLang="en-US" dirty="0"/>
              <a:t>Four states – two bits</a:t>
            </a:r>
          </a:p>
          <a:p>
            <a:pPr lvl="1"/>
            <a:r>
              <a:rPr lang="en-US" altLang="en-US" dirty="0"/>
              <a:t>Basketball scoreboard</a:t>
            </a:r>
          </a:p>
          <a:p>
            <a:pPr lvl="2"/>
            <a:r>
              <a:rPr lang="en-US" altLang="en-US" dirty="0"/>
              <a:t>7 bits for each score, 5 bits for minutes, 6 bits for seconds,</a:t>
            </a:r>
            <a:br>
              <a:rPr lang="en-US" altLang="en-US" dirty="0"/>
            </a:br>
            <a:r>
              <a:rPr lang="en-US" altLang="en-US" dirty="0"/>
              <a:t>1 bit for possession arrow, 1 bit for half,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>
            <a:extLst>
              <a:ext uri="{FF2B5EF4-FFF2-40B4-BE49-F238E27FC236}">
                <a16:creationId xmlns:a16="http://schemas.microsoft.com/office/drawing/2014/main" id="{8B19DB2F-B64F-4A5F-8E83-9A50ED8F9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F90CAF30-F6E7-40B2-B3B2-56203E7F7CCC}" type="slidenum">
              <a:rPr lang="en-US" altLang="en-US" sz="2000"/>
              <a:pPr algn="r"/>
              <a:t>44</a:t>
            </a:fld>
            <a:endParaRPr lang="en-US" altLang="en-US" sz="20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25AE2BAB-906E-455A-B8FE-BB87FC728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Complete Example</a:t>
            </a: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0B952FF-57CD-4B87-8EC2-C73C7AF62B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blinking traffic sign</a:t>
            </a:r>
          </a:p>
          <a:p>
            <a:pPr lvl="1"/>
            <a:r>
              <a:rPr lang="en-US" altLang="en-US" dirty="0"/>
              <a:t>No lights on</a:t>
            </a:r>
          </a:p>
          <a:p>
            <a:pPr lvl="1"/>
            <a:r>
              <a:rPr lang="en-US" altLang="en-US" dirty="0"/>
              <a:t>1 &amp; 2 on</a:t>
            </a:r>
          </a:p>
          <a:p>
            <a:pPr lvl="1"/>
            <a:r>
              <a:rPr lang="en-US" altLang="en-US" dirty="0"/>
              <a:t>1, 2, 3, &amp; 4 on</a:t>
            </a:r>
          </a:p>
          <a:p>
            <a:pPr lvl="1"/>
            <a:r>
              <a:rPr lang="en-US" altLang="en-US" dirty="0"/>
              <a:t>1, 2, 3, 4, &amp; 5 on</a:t>
            </a:r>
          </a:p>
          <a:p>
            <a:pPr lvl="1"/>
            <a:r>
              <a:rPr lang="en-US" altLang="en-US" dirty="0"/>
              <a:t>(repeat as long as switch</a:t>
            </a:r>
            <a:br>
              <a:rPr lang="en-US" altLang="en-US" dirty="0"/>
            </a:br>
            <a:r>
              <a:rPr lang="en-US" altLang="en-US" dirty="0"/>
              <a:t>is turned on)</a:t>
            </a:r>
          </a:p>
        </p:txBody>
      </p:sp>
      <p:sp>
        <p:nvSpPr>
          <p:cNvPr id="70661" name="AutoShape 4">
            <a:extLst>
              <a:ext uri="{FF2B5EF4-FFF2-40B4-BE49-F238E27FC236}">
                <a16:creationId xmlns:a16="http://schemas.microsoft.com/office/drawing/2014/main" id="{AAE2A0C6-B04A-4DB7-BA6F-4389C289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601" y="2128839"/>
            <a:ext cx="3775075" cy="3775075"/>
          </a:xfrm>
          <a:prstGeom prst="diamond">
            <a:avLst/>
          </a:prstGeom>
          <a:solidFill>
            <a:srgbClr val="FFCC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2" name="Text Box 5">
            <a:extLst>
              <a:ext uri="{FF2B5EF4-FFF2-40B4-BE49-F238E27FC236}">
                <a16:creationId xmlns:a16="http://schemas.microsoft.com/office/drawing/2014/main" id="{CF15E5F8-D85A-4ECB-9235-ABFE67C60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3730625"/>
            <a:ext cx="21653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b="1"/>
              <a:t>DANGER</a:t>
            </a:r>
            <a:br>
              <a:rPr lang="en-US" altLang="en-US"/>
            </a:br>
            <a:r>
              <a:rPr lang="en-US" altLang="en-US"/>
              <a:t>MOVE</a:t>
            </a:r>
            <a:br>
              <a:rPr lang="en-US" altLang="en-US"/>
            </a:br>
            <a:r>
              <a:rPr lang="en-US" altLang="en-US"/>
              <a:t>RIGHT</a:t>
            </a:r>
          </a:p>
        </p:txBody>
      </p:sp>
      <p:grpSp>
        <p:nvGrpSpPr>
          <p:cNvPr id="70663" name="Group 16">
            <a:extLst>
              <a:ext uri="{FF2B5EF4-FFF2-40B4-BE49-F238E27FC236}">
                <a16:creationId xmlns:a16="http://schemas.microsoft.com/office/drawing/2014/main" id="{4989E8F2-55AA-4D5D-8CA1-2457C4008231}"/>
              </a:ext>
            </a:extLst>
          </p:cNvPr>
          <p:cNvGrpSpPr>
            <a:grpSpLocks/>
          </p:cNvGrpSpPr>
          <p:nvPr/>
        </p:nvGrpSpPr>
        <p:grpSpPr bwMode="auto">
          <a:xfrm>
            <a:off x="7413626" y="2917825"/>
            <a:ext cx="1089025" cy="806450"/>
            <a:chOff x="3632" y="1838"/>
            <a:chExt cx="686" cy="508"/>
          </a:xfrm>
        </p:grpSpPr>
        <p:grpSp>
          <p:nvGrpSpPr>
            <p:cNvPr id="70674" name="Group 8">
              <a:extLst>
                <a:ext uri="{FF2B5EF4-FFF2-40B4-BE49-F238E27FC236}">
                  <a16:creationId xmlns:a16="http://schemas.microsoft.com/office/drawing/2014/main" id="{E29CC674-A972-4E19-AA73-8BF5EBC22E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2" y="1838"/>
              <a:ext cx="148" cy="508"/>
              <a:chOff x="3632" y="1844"/>
              <a:chExt cx="148" cy="508"/>
            </a:xfrm>
          </p:grpSpPr>
          <p:sp>
            <p:nvSpPr>
              <p:cNvPr id="70679" name="Oval 6">
                <a:extLst>
                  <a:ext uri="{FF2B5EF4-FFF2-40B4-BE49-F238E27FC236}">
                    <a16:creationId xmlns:a16="http://schemas.microsoft.com/office/drawing/2014/main" id="{F505311C-BAB2-489E-A24E-C52684D53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1844"/>
                <a:ext cx="148" cy="148"/>
              </a:xfrm>
              <a:prstGeom prst="ellipse">
                <a:avLst/>
              </a:prstGeom>
              <a:solidFill>
                <a:srgbClr val="CE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80" name="Oval 7">
                <a:extLst>
                  <a:ext uri="{FF2B5EF4-FFF2-40B4-BE49-F238E27FC236}">
                    <a16:creationId xmlns:a16="http://schemas.microsoft.com/office/drawing/2014/main" id="{1B9196B5-7CB5-4D94-BFB5-0B133EE3F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204"/>
                <a:ext cx="148" cy="148"/>
              </a:xfrm>
              <a:prstGeom prst="ellipse">
                <a:avLst/>
              </a:prstGeom>
              <a:solidFill>
                <a:srgbClr val="CE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0675" name="Group 15">
              <a:extLst>
                <a:ext uri="{FF2B5EF4-FFF2-40B4-BE49-F238E27FC236}">
                  <a16:creationId xmlns:a16="http://schemas.microsoft.com/office/drawing/2014/main" id="{E3F6FD33-BB0D-456F-BFF8-8F2B6C248D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1" y="1908"/>
              <a:ext cx="148" cy="368"/>
              <a:chOff x="3901" y="1978"/>
              <a:chExt cx="148" cy="368"/>
            </a:xfrm>
          </p:grpSpPr>
          <p:sp>
            <p:nvSpPr>
              <p:cNvPr id="70677" name="Oval 10">
                <a:extLst>
                  <a:ext uri="{FF2B5EF4-FFF2-40B4-BE49-F238E27FC236}">
                    <a16:creationId xmlns:a16="http://schemas.microsoft.com/office/drawing/2014/main" id="{08A5ADA2-90D7-49EF-B61D-3827B841F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" y="1978"/>
                <a:ext cx="148" cy="148"/>
              </a:xfrm>
              <a:prstGeom prst="ellipse">
                <a:avLst/>
              </a:prstGeom>
              <a:solidFill>
                <a:srgbClr val="CE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78" name="Oval 11">
                <a:extLst>
                  <a:ext uri="{FF2B5EF4-FFF2-40B4-BE49-F238E27FC236}">
                    <a16:creationId xmlns:a16="http://schemas.microsoft.com/office/drawing/2014/main" id="{EEAA0E0D-DF32-46A0-B2C7-8070CCD1A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1" y="2198"/>
                <a:ext cx="148" cy="148"/>
              </a:xfrm>
              <a:prstGeom prst="ellipse">
                <a:avLst/>
              </a:prstGeom>
              <a:solidFill>
                <a:srgbClr val="CE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0676" name="Oval 13">
              <a:extLst>
                <a:ext uri="{FF2B5EF4-FFF2-40B4-BE49-F238E27FC236}">
                  <a16:creationId xmlns:a16="http://schemas.microsoft.com/office/drawing/2014/main" id="{5693B2A8-7CCD-4672-B787-1F6B4373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2018"/>
              <a:ext cx="148" cy="148"/>
            </a:xfrm>
            <a:prstGeom prst="ellipse">
              <a:avLst/>
            </a:prstGeom>
            <a:solidFill>
              <a:srgbClr val="CE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0664" name="Text Box 17">
            <a:extLst>
              <a:ext uri="{FF2B5EF4-FFF2-40B4-BE49-F238E27FC236}">
                <a16:creationId xmlns:a16="http://schemas.microsoft.com/office/drawing/2014/main" id="{F4E029C3-4994-4C78-A8AF-BBA924995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6" y="25765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1</a:t>
            </a:r>
          </a:p>
        </p:txBody>
      </p:sp>
      <p:sp>
        <p:nvSpPr>
          <p:cNvPr id="70665" name="Text Box 18">
            <a:extLst>
              <a:ext uri="{FF2B5EF4-FFF2-40B4-BE49-F238E27FC236}">
                <a16:creationId xmlns:a16="http://schemas.microsoft.com/office/drawing/2014/main" id="{66EAA16D-D9A3-4A43-BC57-579DC1E02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39" y="302895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2</a:t>
            </a:r>
          </a:p>
        </p:txBody>
      </p:sp>
      <p:sp>
        <p:nvSpPr>
          <p:cNvPr id="70666" name="Text Box 19">
            <a:extLst>
              <a:ext uri="{FF2B5EF4-FFF2-40B4-BE49-F238E27FC236}">
                <a16:creationId xmlns:a16="http://schemas.microsoft.com/office/drawing/2014/main" id="{79F4FB63-2C90-4970-9BBC-6FCD43E37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76" y="21367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3</a:t>
            </a:r>
          </a:p>
        </p:txBody>
      </p:sp>
      <p:sp>
        <p:nvSpPr>
          <p:cNvPr id="70667" name="Text Box 20">
            <a:extLst>
              <a:ext uri="{FF2B5EF4-FFF2-40B4-BE49-F238E27FC236}">
                <a16:creationId xmlns:a16="http://schemas.microsoft.com/office/drawing/2014/main" id="{426BF20C-F0DB-4968-B757-9DDE9289C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1551" y="240506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4</a:t>
            </a:r>
          </a:p>
        </p:txBody>
      </p:sp>
      <p:sp>
        <p:nvSpPr>
          <p:cNvPr id="70668" name="Text Box 21">
            <a:extLst>
              <a:ext uri="{FF2B5EF4-FFF2-40B4-BE49-F238E27FC236}">
                <a16:creationId xmlns:a16="http://schemas.microsoft.com/office/drawing/2014/main" id="{C8C2F75E-0F4F-4D12-B4C0-E65A7172F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314" y="271462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/>
              <a:t>5</a:t>
            </a:r>
          </a:p>
        </p:txBody>
      </p:sp>
      <p:sp>
        <p:nvSpPr>
          <p:cNvPr id="70669" name="Line 22">
            <a:extLst>
              <a:ext uri="{FF2B5EF4-FFF2-40B4-BE49-F238E27FC236}">
                <a16:creationId xmlns:a16="http://schemas.microsoft.com/office/drawing/2014/main" id="{CDADC3B5-4A73-4ECF-896E-891B15687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2475" y="2755901"/>
            <a:ext cx="287338" cy="182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0" name="Line 23">
            <a:extLst>
              <a:ext uri="{FF2B5EF4-FFF2-40B4-BE49-F238E27FC236}">
                <a16:creationId xmlns:a16="http://schemas.microsoft.com/office/drawing/2014/main" id="{F73F1C1B-47CB-4906-9A95-02BC418F20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7663" y="3187701"/>
            <a:ext cx="677862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1" name="Line 24">
            <a:extLst>
              <a:ext uri="{FF2B5EF4-FFF2-40B4-BE49-F238E27FC236}">
                <a16:creationId xmlns:a16="http://schemas.microsoft.com/office/drawing/2014/main" id="{2C65656D-C2EB-436E-8EC2-55F060EE1E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2275" y="2416176"/>
            <a:ext cx="287338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2" name="Line 25">
            <a:extLst>
              <a:ext uri="{FF2B5EF4-FFF2-40B4-BE49-F238E27FC236}">
                <a16:creationId xmlns:a16="http://schemas.microsoft.com/office/drawing/2014/main" id="{F7DCE4A8-9D9B-4711-BCC8-83BB17A3EE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1964" y="2678113"/>
            <a:ext cx="574675" cy="67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3" name="Line 26">
            <a:extLst>
              <a:ext uri="{FF2B5EF4-FFF2-40B4-BE49-F238E27FC236}">
                <a16:creationId xmlns:a16="http://schemas.microsoft.com/office/drawing/2014/main" id="{D416F6F3-C30B-4BC4-BFBC-47B405D502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1863" y="2951164"/>
            <a:ext cx="482600" cy="274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>
            <a:extLst>
              <a:ext uri="{FF2B5EF4-FFF2-40B4-BE49-F238E27FC236}">
                <a16:creationId xmlns:a16="http://schemas.microsoft.com/office/drawing/2014/main" id="{EE338197-C74D-4989-BC63-4DF873291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5945E285-2983-4B52-A4DA-E5EA4E76D140}" type="slidenum">
              <a:rPr lang="en-US" altLang="en-US" sz="2000"/>
              <a:pPr algn="r"/>
              <a:t>45</a:t>
            </a:fld>
            <a:endParaRPr lang="en-US" altLang="en-US" sz="20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4CF72C9A-464F-4DB8-8B35-6309DBEF6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Traffic Sign State Diagram</a:t>
            </a:r>
          </a:p>
        </p:txBody>
      </p:sp>
      <p:pic>
        <p:nvPicPr>
          <p:cNvPr id="71684" name="Picture 4" descr="C:\Documents and Settings\Greg Byrd\My Documents\ece206\mh-slides\ch03\ch03-signstate.jpg">
            <a:extLst>
              <a:ext uri="{FF2B5EF4-FFF2-40B4-BE49-F238E27FC236}">
                <a16:creationId xmlns:a16="http://schemas.microsoft.com/office/drawing/2014/main" id="{BE67C6D2-A395-47FE-B38C-7DD282D0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1370013"/>
            <a:ext cx="58213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>
            <a:extLst>
              <a:ext uri="{FF2B5EF4-FFF2-40B4-BE49-F238E27FC236}">
                <a16:creationId xmlns:a16="http://schemas.microsoft.com/office/drawing/2014/main" id="{B47F77B8-1C3B-41B6-8205-C600DE2A8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4543426"/>
            <a:ext cx="1711325" cy="466725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CE0000"/>
                </a:solidFill>
              </a:rPr>
              <a:t>State bit S</a:t>
            </a:r>
            <a:r>
              <a:rPr lang="en-US" altLang="en-US" baseline="-25000">
                <a:solidFill>
                  <a:srgbClr val="CE0000"/>
                </a:solidFill>
              </a:rPr>
              <a:t>1</a:t>
            </a: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31F56A46-7377-4A11-BDF4-E72453C76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64" y="4706939"/>
            <a:ext cx="1711325" cy="466725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CE0000"/>
                </a:solidFill>
              </a:rPr>
              <a:t>State bit S</a:t>
            </a:r>
            <a:r>
              <a:rPr lang="en-US" altLang="en-US" baseline="-25000">
                <a:solidFill>
                  <a:srgbClr val="CE0000"/>
                </a:solidFill>
              </a:rPr>
              <a:t>0</a:t>
            </a:r>
          </a:p>
        </p:txBody>
      </p:sp>
      <p:sp>
        <p:nvSpPr>
          <p:cNvPr id="71687" name="Line 7">
            <a:extLst>
              <a:ext uri="{FF2B5EF4-FFF2-40B4-BE49-F238E27FC236}">
                <a16:creationId xmlns:a16="http://schemas.microsoft.com/office/drawing/2014/main" id="{E2507389-7632-4CEA-B8EF-A11E51042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0100" y="5029201"/>
            <a:ext cx="757238" cy="417513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8" name="Line 8">
            <a:extLst>
              <a:ext uri="{FF2B5EF4-FFF2-40B4-BE49-F238E27FC236}">
                <a16:creationId xmlns:a16="http://schemas.microsoft.com/office/drawing/2014/main" id="{88B2017C-17E3-487E-9A24-38BEAE8A15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4" y="5186363"/>
            <a:ext cx="782637" cy="260350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9" name="Text Box 9">
            <a:extLst>
              <a:ext uri="{FF2B5EF4-FFF2-40B4-BE49-F238E27FC236}">
                <a16:creationId xmlns:a16="http://schemas.microsoft.com/office/drawing/2014/main" id="{4265280A-0DB8-4058-BB48-A983AA73C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7613" y="2797176"/>
            <a:ext cx="1516062" cy="466725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CE0000"/>
                </a:solidFill>
              </a:rPr>
              <a:t>Switch on</a:t>
            </a:r>
            <a:endParaRPr lang="en-US" altLang="en-US" baseline="-25000">
              <a:solidFill>
                <a:srgbClr val="CE0000"/>
              </a:solidFill>
            </a:endParaRPr>
          </a:p>
        </p:txBody>
      </p:sp>
      <p:sp>
        <p:nvSpPr>
          <p:cNvPr id="71690" name="Line 10">
            <a:extLst>
              <a:ext uri="{FF2B5EF4-FFF2-40B4-BE49-F238E27FC236}">
                <a16:creationId xmlns:a16="http://schemas.microsoft.com/office/drawing/2014/main" id="{EFE722E2-5982-4E9B-A25A-E0EC102B71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42326" y="3063875"/>
            <a:ext cx="377825" cy="1588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Text Box 11">
            <a:extLst>
              <a:ext uri="{FF2B5EF4-FFF2-40B4-BE49-F238E27FC236}">
                <a16:creationId xmlns:a16="http://schemas.microsoft.com/office/drawing/2014/main" id="{9AA47EB4-D956-4CC8-A1DB-9B8AB972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564" y="3198814"/>
            <a:ext cx="1514475" cy="466725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CE0000"/>
                </a:solidFill>
              </a:rPr>
              <a:t>Switch off</a:t>
            </a:r>
            <a:endParaRPr lang="en-US" altLang="en-US" baseline="-25000">
              <a:solidFill>
                <a:srgbClr val="CE0000"/>
              </a:solidFill>
            </a:endParaRPr>
          </a:p>
        </p:txBody>
      </p:sp>
      <p:sp>
        <p:nvSpPr>
          <p:cNvPr id="71692" name="Line 12">
            <a:extLst>
              <a:ext uri="{FF2B5EF4-FFF2-40B4-BE49-F238E27FC236}">
                <a16:creationId xmlns:a16="http://schemas.microsoft.com/office/drawing/2014/main" id="{56D48BBF-D0DC-42A4-8925-002444D1C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39014" y="2798764"/>
            <a:ext cx="1587" cy="420687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5F895744-DE82-434D-A9E3-B03A3343F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301" y="5051426"/>
            <a:ext cx="1260475" cy="466725"/>
          </a:xfrm>
          <a:prstGeom prst="rect">
            <a:avLst/>
          </a:prstGeom>
          <a:noFill/>
          <a:ln w="9525">
            <a:solidFill>
              <a:srgbClr val="C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CE0000"/>
                </a:solidFill>
              </a:rPr>
              <a:t>Outputs</a:t>
            </a:r>
            <a:endParaRPr lang="en-US" altLang="en-US" baseline="-25000">
              <a:solidFill>
                <a:srgbClr val="CE0000"/>
              </a:solidFill>
            </a:endParaRPr>
          </a:p>
        </p:txBody>
      </p:sp>
      <p:sp>
        <p:nvSpPr>
          <p:cNvPr id="71694" name="Line 14">
            <a:extLst>
              <a:ext uri="{FF2B5EF4-FFF2-40B4-BE49-F238E27FC236}">
                <a16:creationId xmlns:a16="http://schemas.microsoft.com/office/drawing/2014/main" id="{36830674-1C71-4CAA-8113-4EFDFCE6C6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55038" y="5399089"/>
            <a:ext cx="442912" cy="415925"/>
          </a:xfrm>
          <a:prstGeom prst="line">
            <a:avLst/>
          </a:prstGeom>
          <a:noFill/>
          <a:ln w="9525">
            <a:solidFill>
              <a:srgbClr val="CE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59EC9126-B412-44D2-88F2-1960B68E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400800"/>
            <a:ext cx="4337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/>
              <a:t>Transition on each clock cycle.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>
            <a:extLst>
              <a:ext uri="{FF2B5EF4-FFF2-40B4-BE49-F238E27FC236}">
                <a16:creationId xmlns:a16="http://schemas.microsoft.com/office/drawing/2014/main" id="{6FAB093B-17EA-4987-8554-522780A15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C151ED59-EC6F-4961-BD8E-72458149761C}" type="slidenum">
              <a:rPr lang="en-US" altLang="en-US" sz="2000"/>
              <a:pPr algn="r"/>
              <a:t>46</a:t>
            </a:fld>
            <a:endParaRPr lang="en-US" altLang="en-US" sz="20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1CD6C969-46DA-468D-8C42-607156315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Traffic Sign Truth Tables</a:t>
            </a:r>
          </a:p>
        </p:txBody>
      </p:sp>
      <p:sp>
        <p:nvSpPr>
          <p:cNvPr id="72708" name="Text Box 115">
            <a:extLst>
              <a:ext uri="{FF2B5EF4-FFF2-40B4-BE49-F238E27FC236}">
                <a16:creationId xmlns:a16="http://schemas.microsoft.com/office/drawing/2014/main" id="{9393E712-C643-425D-9107-E2F33E7E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6004" y="1370014"/>
            <a:ext cx="405752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Outputs</a:t>
            </a:r>
          </a:p>
          <a:p>
            <a:r>
              <a:rPr lang="en-US" altLang="en-US"/>
              <a:t>(depend only on state: S</a:t>
            </a:r>
            <a:r>
              <a:rPr lang="en-US" altLang="en-US" baseline="-25000"/>
              <a:t>1</a:t>
            </a:r>
            <a:r>
              <a:rPr lang="en-US" altLang="en-US"/>
              <a:t>S</a:t>
            </a:r>
            <a:r>
              <a:rPr lang="en-US" altLang="en-US" baseline="-25000"/>
              <a:t>0</a:t>
            </a:r>
            <a:r>
              <a:rPr lang="en-US" altLang="en-US"/>
              <a:t>)</a:t>
            </a:r>
          </a:p>
        </p:txBody>
      </p:sp>
      <p:graphicFrame>
        <p:nvGraphicFramePr>
          <p:cNvPr id="118004" name="Group 244">
            <a:extLst>
              <a:ext uri="{FF2B5EF4-FFF2-40B4-BE49-F238E27FC236}">
                <a16:creationId xmlns:a16="http://schemas.microsoft.com/office/drawing/2014/main" id="{CEED2327-D339-4EE8-B243-DBAB77D9E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3273"/>
              </p:ext>
            </p:extLst>
          </p:nvPr>
        </p:nvGraphicFramePr>
        <p:xfrm>
          <a:off x="2317751" y="3497263"/>
          <a:ext cx="2610167" cy="2257426"/>
        </p:xfrm>
        <a:graphic>
          <a:graphicData uri="http://schemas.openxmlformats.org/drawingml/2006/table">
            <a:tbl>
              <a:tblPr/>
              <a:tblGrid>
                <a:gridCol w="494030">
                  <a:extLst>
                    <a:ext uri="{9D8B030D-6E8A-4147-A177-3AD203B41FA5}">
                      <a16:colId xmlns:a16="http://schemas.microsoft.com/office/drawing/2014/main" val="3836459057"/>
                    </a:ext>
                  </a:extLst>
                </a:gridCol>
                <a:gridCol w="528637">
                  <a:extLst>
                    <a:ext uri="{9D8B030D-6E8A-4147-A177-3AD203B41FA5}">
                      <a16:colId xmlns:a16="http://schemas.microsoft.com/office/drawing/2014/main" val="2777944561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823516375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112697610"/>
                    </a:ext>
                  </a:extLst>
                </a:gridCol>
                <a:gridCol w="528637">
                  <a:extLst>
                    <a:ext uri="{9D8B030D-6E8A-4147-A177-3AD203B41FA5}">
                      <a16:colId xmlns:a16="http://schemas.microsoft.com/office/drawing/2014/main" val="1944799909"/>
                    </a:ext>
                  </a:extLst>
                </a:gridCol>
              </a:tblGrid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983457"/>
                  </a:ext>
                </a:extLst>
              </a:tr>
              <a:tr h="4524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012259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856243"/>
                  </a:ext>
                </a:extLst>
              </a:tr>
              <a:tr h="4524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62100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122540"/>
                  </a:ext>
                </a:extLst>
              </a:tr>
            </a:tbl>
          </a:graphicData>
        </a:graphic>
      </p:graphicFrame>
      <p:sp>
        <p:nvSpPr>
          <p:cNvPr id="72737" name="Text Box 245">
            <a:extLst>
              <a:ext uri="{FF2B5EF4-FFF2-40B4-BE49-F238E27FC236}">
                <a16:creationId xmlns:a16="http://schemas.microsoft.com/office/drawing/2014/main" id="{953B178B-92E4-4D52-882E-AD25E33C2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4" y="2328863"/>
            <a:ext cx="12969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</a:rPr>
              <a:t>Lights 1 and 2</a:t>
            </a:r>
          </a:p>
        </p:txBody>
      </p:sp>
      <p:sp>
        <p:nvSpPr>
          <p:cNvPr id="72738" name="Text Box 246">
            <a:extLst>
              <a:ext uri="{FF2B5EF4-FFF2-40B4-BE49-F238E27FC236}">
                <a16:creationId xmlns:a16="http://schemas.microsoft.com/office/drawing/2014/main" id="{E0BA08AA-DDFB-43F8-B61F-FC6FFEE05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4" y="2624138"/>
            <a:ext cx="12969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</a:rPr>
              <a:t>Lights 3 and 4</a:t>
            </a:r>
          </a:p>
        </p:txBody>
      </p:sp>
      <p:sp>
        <p:nvSpPr>
          <p:cNvPr id="72739" name="Text Box 247">
            <a:extLst>
              <a:ext uri="{FF2B5EF4-FFF2-40B4-BE49-F238E27FC236}">
                <a16:creationId xmlns:a16="http://schemas.microsoft.com/office/drawing/2014/main" id="{BEDF25D0-4327-4650-AB61-551896804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933700"/>
            <a:ext cx="715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</a:rPr>
              <a:t>Light 5</a:t>
            </a:r>
          </a:p>
        </p:txBody>
      </p:sp>
      <p:sp>
        <p:nvSpPr>
          <p:cNvPr id="72740" name="Line 249">
            <a:extLst>
              <a:ext uri="{FF2B5EF4-FFF2-40B4-BE49-F238E27FC236}">
                <a16:creationId xmlns:a16="http://schemas.microsoft.com/office/drawing/2014/main" id="{FD1D4BB0-4FC2-4290-A741-1F00D2180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2013" y="3070225"/>
            <a:ext cx="1571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1" name="Line 250">
            <a:extLst>
              <a:ext uri="{FF2B5EF4-FFF2-40B4-BE49-F238E27FC236}">
                <a16:creationId xmlns:a16="http://schemas.microsoft.com/office/drawing/2014/main" id="{9F762872-523F-45E7-A41A-8A5AA7A7F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3600" y="3068639"/>
            <a:ext cx="0" cy="4841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2" name="Line 251">
            <a:extLst>
              <a:ext uri="{FF2B5EF4-FFF2-40B4-BE49-F238E27FC236}">
                <a16:creationId xmlns:a16="http://schemas.microsoft.com/office/drawing/2014/main" id="{40332E63-36F6-498A-8546-AC9E6136E3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1313" y="2779713"/>
            <a:ext cx="6778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3" name="Line 252">
            <a:extLst>
              <a:ext uri="{FF2B5EF4-FFF2-40B4-BE49-F238E27FC236}">
                <a16:creationId xmlns:a16="http://schemas.microsoft.com/office/drawing/2014/main" id="{876049A0-DDB7-4383-91BE-A645E3C4D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6325" y="2489200"/>
            <a:ext cx="12128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4" name="Line 253">
            <a:extLst>
              <a:ext uri="{FF2B5EF4-FFF2-40B4-BE49-F238E27FC236}">
                <a16:creationId xmlns:a16="http://schemas.microsoft.com/office/drawing/2014/main" id="{89B27CB1-0D34-4E90-84FC-A9B5E5B52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1313" y="2782889"/>
            <a:ext cx="0" cy="7699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5" name="Line 254">
            <a:extLst>
              <a:ext uri="{FF2B5EF4-FFF2-40B4-BE49-F238E27FC236}">
                <a16:creationId xmlns:a16="http://schemas.microsoft.com/office/drawing/2014/main" id="{8B3DCA0D-55CC-4C61-80F9-DFD3704D5D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2490789"/>
            <a:ext cx="0" cy="10699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46" name="Text Box 255">
            <a:extLst>
              <a:ext uri="{FF2B5EF4-FFF2-40B4-BE49-F238E27FC236}">
                <a16:creationId xmlns:a16="http://schemas.microsoft.com/office/drawing/2014/main" id="{15FC3F7E-74E8-4056-8AC3-4D4F68DEA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4402" y="1370014"/>
            <a:ext cx="395172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Next State: S</a:t>
            </a:r>
            <a:r>
              <a:rPr lang="en-US" altLang="en-US" baseline="-25000"/>
              <a:t>1</a:t>
            </a:r>
            <a:r>
              <a:rPr lang="en-US" altLang="en-US"/>
              <a:t>’S</a:t>
            </a:r>
            <a:r>
              <a:rPr lang="en-US" altLang="en-US" baseline="-25000"/>
              <a:t>0</a:t>
            </a:r>
            <a:r>
              <a:rPr lang="en-US" altLang="en-US"/>
              <a:t>’</a:t>
            </a:r>
            <a:br>
              <a:rPr lang="en-US" altLang="en-US"/>
            </a:br>
            <a:r>
              <a:rPr lang="en-US" altLang="en-US"/>
              <a:t>(depend on state and input)</a:t>
            </a:r>
          </a:p>
        </p:txBody>
      </p:sp>
      <p:graphicFrame>
        <p:nvGraphicFramePr>
          <p:cNvPr id="118104" name="Group 344">
            <a:extLst>
              <a:ext uri="{FF2B5EF4-FFF2-40B4-BE49-F238E27FC236}">
                <a16:creationId xmlns:a16="http://schemas.microsoft.com/office/drawing/2014/main" id="{9ED639A6-150A-4EC7-B92F-0DE19383EB8F}"/>
              </a:ext>
            </a:extLst>
          </p:cNvPr>
          <p:cNvGraphicFramePr>
            <a:graphicFrameLocks noGrp="1"/>
          </p:cNvGraphicFramePr>
          <p:nvPr/>
        </p:nvGraphicFramePr>
        <p:xfrm>
          <a:off x="6989764" y="2586039"/>
          <a:ext cx="2643187" cy="2671763"/>
        </p:xfrm>
        <a:graphic>
          <a:graphicData uri="http://schemas.openxmlformats.org/drawingml/2006/table">
            <a:tbl>
              <a:tblPr/>
              <a:tblGrid>
                <a:gridCol w="528637">
                  <a:extLst>
                    <a:ext uri="{9D8B030D-6E8A-4147-A177-3AD203B41FA5}">
                      <a16:colId xmlns:a16="http://schemas.microsoft.com/office/drawing/2014/main" val="534340337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3172510345"/>
                    </a:ext>
                  </a:extLst>
                </a:gridCol>
                <a:gridCol w="528637">
                  <a:extLst>
                    <a:ext uri="{9D8B030D-6E8A-4147-A177-3AD203B41FA5}">
                      <a16:colId xmlns:a16="http://schemas.microsoft.com/office/drawing/2014/main" val="3946287914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411205387"/>
                    </a:ext>
                  </a:extLst>
                </a:gridCol>
                <a:gridCol w="528637">
                  <a:extLst>
                    <a:ext uri="{9D8B030D-6E8A-4147-A177-3AD203B41FA5}">
                      <a16:colId xmlns:a16="http://schemas.microsoft.com/office/drawing/2014/main" val="1851518585"/>
                    </a:ext>
                  </a:extLst>
                </a:gridCol>
              </a:tblGrid>
              <a:tr h="4159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’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’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947620"/>
                  </a:ext>
                </a:extLst>
              </a:tr>
              <a:tr h="4524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48918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549934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04084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186436"/>
                  </a:ext>
                </a:extLst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19635"/>
                  </a:ext>
                </a:extLst>
              </a:tr>
            </a:tbl>
          </a:graphicData>
        </a:graphic>
      </p:graphicFrame>
      <p:sp>
        <p:nvSpPr>
          <p:cNvPr id="72780" name="Text Box 338">
            <a:extLst>
              <a:ext uri="{FF2B5EF4-FFF2-40B4-BE49-F238E27FC236}">
                <a16:creationId xmlns:a16="http://schemas.microsoft.com/office/drawing/2014/main" id="{28A9A786-0B0C-49C8-8DF4-FB84D052B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1" y="2257425"/>
            <a:ext cx="708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</a:rPr>
              <a:t>Switch</a:t>
            </a:r>
          </a:p>
        </p:txBody>
      </p:sp>
      <p:sp>
        <p:nvSpPr>
          <p:cNvPr id="72781" name="Line 339">
            <a:extLst>
              <a:ext uri="{FF2B5EF4-FFF2-40B4-BE49-F238E27FC236}">
                <a16:creationId xmlns:a16="http://schemas.microsoft.com/office/drawing/2014/main" id="{D4104EA1-8CFA-4423-8B00-E83CA397C3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5188" y="2398713"/>
            <a:ext cx="15716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2" name="Line 340">
            <a:extLst>
              <a:ext uri="{FF2B5EF4-FFF2-40B4-BE49-F238E27FC236}">
                <a16:creationId xmlns:a16="http://schemas.microsoft.com/office/drawing/2014/main" id="{833AB02C-BF85-4464-9BC1-62CE2FDA4D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6775" y="2397126"/>
            <a:ext cx="0" cy="3016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3" name="Text Box 345">
            <a:extLst>
              <a:ext uri="{FF2B5EF4-FFF2-40B4-BE49-F238E27FC236}">
                <a16:creationId xmlns:a16="http://schemas.microsoft.com/office/drawing/2014/main" id="{A045B953-F176-489B-92FD-3C3E2D2BF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5543550"/>
            <a:ext cx="2730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</a:rPr>
              <a:t>Whenever In=0, next state is 00.</a:t>
            </a:r>
          </a:p>
        </p:txBody>
      </p:sp>
      <p:sp>
        <p:nvSpPr>
          <p:cNvPr id="72784" name="Line 346">
            <a:extLst>
              <a:ext uri="{FF2B5EF4-FFF2-40B4-BE49-F238E27FC236}">
                <a16:creationId xmlns:a16="http://schemas.microsoft.com/office/drawing/2014/main" id="{39E3B02B-C1FC-415D-A10F-52AF66B8A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7663" y="3240088"/>
            <a:ext cx="404812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5" name="Line 347">
            <a:extLst>
              <a:ext uri="{FF2B5EF4-FFF2-40B4-BE49-F238E27FC236}">
                <a16:creationId xmlns:a16="http://schemas.microsoft.com/office/drawing/2014/main" id="{ADCA579A-13BE-4868-82E0-03E9B4C72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7663" y="3240088"/>
            <a:ext cx="0" cy="2311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15DC6CD9-3809-4E0B-BE65-B6A112E18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EA69BF20-E5E9-4A37-AEC5-F26775EBF96D}" type="slidenum">
              <a:rPr lang="en-US" altLang="en-US" sz="2000"/>
              <a:pPr algn="r"/>
              <a:t>47</a:t>
            </a:fld>
            <a:endParaRPr lang="en-US" altLang="en-US" sz="20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BB01066-46C7-4481-87E4-B0B4ACF45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Traffic Sign Logic</a:t>
            </a:r>
          </a:p>
        </p:txBody>
      </p:sp>
      <p:pic>
        <p:nvPicPr>
          <p:cNvPr id="73732" name="Picture 5" descr="C:\Documents and Settings\Greg Byrd\My Documents\ece206\mh-slides\ch03\ch03-traffic.jpg">
            <a:extLst>
              <a:ext uri="{FF2B5EF4-FFF2-40B4-BE49-F238E27FC236}">
                <a16:creationId xmlns:a16="http://schemas.microsoft.com/office/drawing/2014/main" id="{3A26BC77-BC38-4E27-A7E7-A96B16A0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4" y="1425575"/>
            <a:ext cx="5426075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Text Box 6">
            <a:extLst>
              <a:ext uri="{FF2B5EF4-FFF2-40B4-BE49-F238E27FC236}">
                <a16:creationId xmlns:a16="http://schemas.microsoft.com/office/drawing/2014/main" id="{2EC43F59-5B14-47AF-BFA7-EC755CE5A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1" y="4995864"/>
            <a:ext cx="1501775" cy="650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chemeClr val="accent2"/>
                </a:solidFill>
              </a:rPr>
              <a:t>Master-slave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1800">
                <a:solidFill>
                  <a:schemeClr val="accent2"/>
                </a:solidFill>
              </a:rPr>
              <a:t>flipflop</a:t>
            </a:r>
          </a:p>
        </p:txBody>
      </p:sp>
      <p:sp>
        <p:nvSpPr>
          <p:cNvPr id="73734" name="Line 8">
            <a:extLst>
              <a:ext uri="{FF2B5EF4-FFF2-40B4-BE49-F238E27FC236}">
                <a16:creationId xmlns:a16="http://schemas.microsoft.com/office/drawing/2014/main" id="{41526189-9F5C-43C9-AF7D-E6C5B8C85D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62826" y="5303839"/>
            <a:ext cx="862013" cy="650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5" name="Line 9">
            <a:extLst>
              <a:ext uri="{FF2B5EF4-FFF2-40B4-BE49-F238E27FC236}">
                <a16:creationId xmlns:a16="http://schemas.microsoft.com/office/drawing/2014/main" id="{D304A297-B058-4B37-8B52-AF1478C80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5526" y="5511801"/>
            <a:ext cx="836613" cy="3921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9A595AC6-7F59-43DF-8A1C-07F45172C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845EE284-1F06-4762-BEEC-0BFBCA39C2BE}" type="slidenum">
              <a:rPr lang="en-US" altLang="en-US" sz="2000"/>
              <a:pPr algn="r"/>
              <a:t>5</a:t>
            </a:fld>
            <a:endParaRPr lang="en-US" altLang="en-US" sz="20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5F34511-61F6-4C45-8751-37A677C6C5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n-type MOS Transistor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EE5101B-A40D-4206-B2CB-D5744D72F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MOS = Metal Oxide Semiconductor</a:t>
            </a:r>
          </a:p>
          <a:p>
            <a:pPr lvl="1"/>
            <a:r>
              <a:rPr lang="en-US" altLang="en-US" dirty="0"/>
              <a:t>two types: n-type and p-type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n-type</a:t>
            </a:r>
          </a:p>
          <a:p>
            <a:pPr lvl="1"/>
            <a:r>
              <a:rPr lang="en-US" altLang="en-US" dirty="0"/>
              <a:t>when Gate has </a:t>
            </a:r>
            <a:r>
              <a:rPr lang="en-US" altLang="en-US" u="sng" dirty="0">
                <a:solidFill>
                  <a:srgbClr val="009900"/>
                </a:solidFill>
              </a:rPr>
              <a:t>positive</a:t>
            </a:r>
            <a:r>
              <a:rPr lang="en-US" altLang="en-US" dirty="0"/>
              <a:t> voltage,</a:t>
            </a:r>
            <a:br>
              <a:rPr lang="en-US" altLang="en-US" dirty="0"/>
            </a:br>
            <a:r>
              <a:rPr lang="en-US" altLang="en-US" dirty="0"/>
              <a:t>short circuit between #1 and #2</a:t>
            </a:r>
            <a:br>
              <a:rPr lang="en-US" altLang="en-US" dirty="0"/>
            </a:br>
            <a:r>
              <a:rPr lang="en-US" altLang="en-US" dirty="0"/>
              <a:t>(switch </a:t>
            </a:r>
            <a:r>
              <a:rPr lang="en-US" altLang="en-US" u="sng" dirty="0">
                <a:solidFill>
                  <a:srgbClr val="009900"/>
                </a:solidFill>
              </a:rPr>
              <a:t>closed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when Gate has </a:t>
            </a:r>
            <a:r>
              <a:rPr lang="en-US" altLang="en-US" u="sng" dirty="0">
                <a:solidFill>
                  <a:srgbClr val="CE0000"/>
                </a:solidFill>
              </a:rPr>
              <a:t>zero</a:t>
            </a:r>
            <a:r>
              <a:rPr lang="en-US" altLang="en-US" dirty="0"/>
              <a:t> voltage,</a:t>
            </a:r>
            <a:br>
              <a:rPr lang="en-US" altLang="en-US" dirty="0"/>
            </a:br>
            <a:r>
              <a:rPr lang="en-US" altLang="en-US" dirty="0"/>
              <a:t>open circuit between #1 and #2</a:t>
            </a:r>
            <a:br>
              <a:rPr lang="en-US" altLang="en-US" dirty="0"/>
            </a:br>
            <a:r>
              <a:rPr lang="en-US" altLang="en-US" dirty="0"/>
              <a:t>(switch </a:t>
            </a:r>
            <a:r>
              <a:rPr lang="en-US" altLang="en-US" u="sng" dirty="0">
                <a:solidFill>
                  <a:srgbClr val="CE0000"/>
                </a:solidFill>
              </a:rPr>
              <a:t>open</a:t>
            </a:r>
            <a:r>
              <a:rPr lang="en-US" altLang="en-US" dirty="0"/>
              <a:t>)</a:t>
            </a:r>
          </a:p>
        </p:txBody>
      </p:sp>
      <p:sp>
        <p:nvSpPr>
          <p:cNvPr id="10245" name="Oval 9">
            <a:extLst>
              <a:ext uri="{FF2B5EF4-FFF2-40B4-BE49-F238E27FC236}">
                <a16:creationId xmlns:a16="http://schemas.microsoft.com/office/drawing/2014/main" id="{659DF95A-C397-44FB-974C-0C11B52FE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1981200"/>
            <a:ext cx="990600" cy="1752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6" name="Oval 11">
            <a:extLst>
              <a:ext uri="{FF2B5EF4-FFF2-40B4-BE49-F238E27FC236}">
                <a16:creationId xmlns:a16="http://schemas.microsoft.com/office/drawing/2014/main" id="{7CEF341B-1E25-4F01-BCF0-9B280823B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267200"/>
            <a:ext cx="990600" cy="1752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7" name="Line 16">
            <a:extLst>
              <a:ext uri="{FF2B5EF4-FFF2-40B4-BE49-F238E27FC236}">
                <a16:creationId xmlns:a16="http://schemas.microsoft.com/office/drawing/2014/main" id="{47FD70DE-828C-4908-9A44-9926834DE5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3200400"/>
            <a:ext cx="2057400" cy="13716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Text Box 14">
            <a:extLst>
              <a:ext uri="{FF2B5EF4-FFF2-40B4-BE49-F238E27FC236}">
                <a16:creationId xmlns:a16="http://schemas.microsoft.com/office/drawing/2014/main" id="{2A97443D-3EB0-4191-A912-ED8302193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1" y="3733801"/>
            <a:ext cx="131921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Franklin Gothic Book" panose="020B0503020102020204" pitchFamily="34" charset="0"/>
              </a:rPr>
              <a:t>Gate = 1</a:t>
            </a:r>
          </a:p>
        </p:txBody>
      </p:sp>
      <p:sp>
        <p:nvSpPr>
          <p:cNvPr id="10249" name="Line 17">
            <a:extLst>
              <a:ext uri="{FF2B5EF4-FFF2-40B4-BE49-F238E27FC236}">
                <a16:creationId xmlns:a16="http://schemas.microsoft.com/office/drawing/2014/main" id="{2F0C6898-9525-4574-A2AF-A2C41784DE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029200"/>
            <a:ext cx="1752600" cy="1524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Text Box 18">
            <a:extLst>
              <a:ext uri="{FF2B5EF4-FFF2-40B4-BE49-F238E27FC236}">
                <a16:creationId xmlns:a16="http://schemas.microsoft.com/office/drawing/2014/main" id="{B5F0A3B9-3F97-48FF-B5E4-B1790E98F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1" y="5334001"/>
            <a:ext cx="131921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Franklin Gothic Book" panose="020B0503020102020204" pitchFamily="34" charset="0"/>
              </a:rPr>
              <a:t>Gate = 0</a:t>
            </a:r>
          </a:p>
        </p:txBody>
      </p:sp>
      <p:pic>
        <p:nvPicPr>
          <p:cNvPr id="10251" name="Picture 20" descr="C:\Documents and Settings\Greg Byrd\My Documents\ece206\mh-slides\ch03\ch03-nmos.jpg">
            <a:extLst>
              <a:ext uri="{FF2B5EF4-FFF2-40B4-BE49-F238E27FC236}">
                <a16:creationId xmlns:a16="http://schemas.microsoft.com/office/drawing/2014/main" id="{DED7AE7A-BF1A-4FFA-BB0F-0BD65734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95800"/>
            <a:ext cx="198755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Oval 8">
            <a:extLst>
              <a:ext uri="{FF2B5EF4-FFF2-40B4-BE49-F238E27FC236}">
                <a16:creationId xmlns:a16="http://schemas.microsoft.com/office/drawing/2014/main" id="{2C907061-4E8F-4A08-B0F7-B2C4A4E4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2895600" cy="1981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0253" name="Picture 22" descr="C:\Documents and Settings\Greg Byrd\My Documents\ece206\mh-slides\ch03\ch03-open.jpg">
            <a:extLst>
              <a:ext uri="{FF2B5EF4-FFF2-40B4-BE49-F238E27FC236}">
                <a16:creationId xmlns:a16="http://schemas.microsoft.com/office/drawing/2014/main" id="{F2576FE3-2DF1-40EE-976D-DB6FF046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4343400"/>
            <a:ext cx="338138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23" descr="C:\Documents and Settings\Greg Byrd\My Documents\ece206\mh-slides\ch03\ch03-closed.jpg">
            <a:extLst>
              <a:ext uri="{FF2B5EF4-FFF2-40B4-BE49-F238E27FC236}">
                <a16:creationId xmlns:a16="http://schemas.microsoft.com/office/drawing/2014/main" id="{3A031F3D-9392-44C5-AA3D-A33FB71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2057400"/>
            <a:ext cx="219075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Text Box 24">
            <a:extLst>
              <a:ext uri="{FF2B5EF4-FFF2-40B4-BE49-F238E27FC236}">
                <a16:creationId xmlns:a16="http://schemas.microsoft.com/office/drawing/2014/main" id="{652D0A38-C5DD-4B14-8848-1BA633E96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650" y="5606098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/>
              <a:t>Terminal #2 must be</a:t>
            </a:r>
          </a:p>
          <a:p>
            <a:r>
              <a:rPr lang="en-US" altLang="en-US" sz="1800" dirty="0"/>
              <a:t>connected to GND (0V).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>
            <a:extLst>
              <a:ext uri="{FF2B5EF4-FFF2-40B4-BE49-F238E27FC236}">
                <a16:creationId xmlns:a16="http://schemas.microsoft.com/office/drawing/2014/main" id="{FB1828EB-3B86-460C-B551-A8E78A845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28CD46F1-4626-4C36-A194-85E14161BD16}" type="slidenum">
              <a:rPr lang="en-US" altLang="en-US" sz="2000"/>
              <a:pPr algn="r"/>
              <a:t>6</a:t>
            </a:fld>
            <a:endParaRPr lang="en-US" altLang="en-US" sz="20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3CE458CF-AAD3-476B-BD84-BE8B5A618C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p-type MOS Transistor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8570D73-9969-4B5A-AA9B-04E7FC2391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CE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p-type </a:t>
            </a:r>
            <a:r>
              <a:rPr lang="en-US" altLang="en-US"/>
              <a:t>is </a:t>
            </a:r>
            <a:r>
              <a:rPr lang="en-US" altLang="en-US" i="1"/>
              <a:t>complementary</a:t>
            </a:r>
            <a:r>
              <a:rPr lang="en-US" altLang="en-US"/>
              <a:t> to n-type</a:t>
            </a:r>
          </a:p>
          <a:p>
            <a:pPr lvl="1"/>
            <a:r>
              <a:rPr lang="en-US" altLang="en-US"/>
              <a:t>when Gate has </a:t>
            </a:r>
            <a:r>
              <a:rPr lang="en-US" altLang="en-US" u="sng">
                <a:solidFill>
                  <a:srgbClr val="009900"/>
                </a:solidFill>
              </a:rPr>
              <a:t>positive</a:t>
            </a:r>
            <a:r>
              <a:rPr lang="en-US" altLang="en-US"/>
              <a:t> voltage,</a:t>
            </a:r>
            <a:br>
              <a:rPr lang="en-US" altLang="en-US"/>
            </a:br>
            <a:r>
              <a:rPr lang="en-US" altLang="en-US"/>
              <a:t>open circuit between #1 and #2</a:t>
            </a:r>
            <a:br>
              <a:rPr lang="en-US" altLang="en-US"/>
            </a:br>
            <a:r>
              <a:rPr lang="en-US" altLang="en-US"/>
              <a:t>(switch </a:t>
            </a:r>
            <a:r>
              <a:rPr lang="en-US" altLang="en-US" u="sng">
                <a:solidFill>
                  <a:srgbClr val="009900"/>
                </a:solidFill>
              </a:rPr>
              <a:t>open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when Gate has </a:t>
            </a:r>
            <a:r>
              <a:rPr lang="en-US" altLang="en-US" u="sng">
                <a:solidFill>
                  <a:srgbClr val="CE0000"/>
                </a:solidFill>
              </a:rPr>
              <a:t>zero</a:t>
            </a:r>
            <a:r>
              <a:rPr lang="en-US" altLang="en-US"/>
              <a:t> voltage,</a:t>
            </a:r>
            <a:br>
              <a:rPr lang="en-US" altLang="en-US"/>
            </a:br>
            <a:r>
              <a:rPr lang="en-US" altLang="en-US"/>
              <a:t>short circuit between #1 and #2</a:t>
            </a:r>
            <a:br>
              <a:rPr lang="en-US" altLang="en-US"/>
            </a:br>
            <a:r>
              <a:rPr lang="en-US" altLang="en-US"/>
              <a:t>(switch </a:t>
            </a:r>
            <a:r>
              <a:rPr lang="en-US" altLang="en-US" u="sng">
                <a:solidFill>
                  <a:srgbClr val="CE0000"/>
                </a:solidFill>
              </a:rPr>
              <a:t>closed</a:t>
            </a:r>
            <a:r>
              <a:rPr lang="en-US" altLang="en-US"/>
              <a:t>)</a:t>
            </a:r>
          </a:p>
        </p:txBody>
      </p:sp>
      <p:sp>
        <p:nvSpPr>
          <p:cNvPr id="12293" name="Oval 4">
            <a:extLst>
              <a:ext uri="{FF2B5EF4-FFF2-40B4-BE49-F238E27FC236}">
                <a16:creationId xmlns:a16="http://schemas.microsoft.com/office/drawing/2014/main" id="{48431148-C72D-43BB-BC6C-8ECB128D4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1981200"/>
            <a:ext cx="990600" cy="1752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FA42B294-8521-45BE-AAA1-D14E29ED2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3200400"/>
            <a:ext cx="2057400" cy="13716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70C1B96C-0C35-436A-A221-6E4D3B8AE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1" y="3733801"/>
            <a:ext cx="131921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Franklin Gothic Book" panose="020B0503020102020204" pitchFamily="34" charset="0"/>
              </a:rPr>
              <a:t>Gate = 1</a:t>
            </a: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B3480092-EDB7-4299-811A-B575B4F04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029200"/>
            <a:ext cx="1752600" cy="152400"/>
          </a:xfrm>
          <a:prstGeom prst="line">
            <a:avLst/>
          </a:prstGeom>
          <a:noFill/>
          <a:ln w="76200">
            <a:solidFill>
              <a:schemeClr val="folHlink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83E7CC98-0518-4B1E-AA74-E714F1C58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1" y="5334001"/>
            <a:ext cx="131921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Franklin Gothic Book" panose="020B0503020102020204" pitchFamily="34" charset="0"/>
              </a:rPr>
              <a:t>Gate = 0</a:t>
            </a:r>
          </a:p>
        </p:txBody>
      </p:sp>
      <p:sp>
        <p:nvSpPr>
          <p:cNvPr id="12298" name="Oval 5">
            <a:extLst>
              <a:ext uri="{FF2B5EF4-FFF2-40B4-BE49-F238E27FC236}">
                <a16:creationId xmlns:a16="http://schemas.microsoft.com/office/drawing/2014/main" id="{A088E7C4-B6C6-4E32-8193-112CDDA75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267200"/>
            <a:ext cx="990600" cy="1752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2299" name="Picture 12" descr="C:\Documents and Settings\Greg Byrd\My Documents\ece206\mh-slides\ch03\ch03-open.jpg">
            <a:extLst>
              <a:ext uri="{FF2B5EF4-FFF2-40B4-BE49-F238E27FC236}">
                <a16:creationId xmlns:a16="http://schemas.microsoft.com/office/drawing/2014/main" id="{4F0097A3-7865-4FC2-9C09-2A87419C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057400"/>
            <a:ext cx="338138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3" descr="C:\Documents and Settings\Greg Byrd\My Documents\ece206\mh-slides\ch03\ch03-closed.jpg">
            <a:extLst>
              <a:ext uri="{FF2B5EF4-FFF2-40B4-BE49-F238E27FC236}">
                <a16:creationId xmlns:a16="http://schemas.microsoft.com/office/drawing/2014/main" id="{C5D4CBEB-45FC-48B7-A4AF-D64CB97B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4343400"/>
            <a:ext cx="219075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Text Box 14">
            <a:extLst>
              <a:ext uri="{FF2B5EF4-FFF2-40B4-BE49-F238E27FC236}">
                <a16:creationId xmlns:a16="http://schemas.microsoft.com/office/drawing/2014/main" id="{C3834C2C-3277-4397-B82A-C7FE5BE60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5943600"/>
            <a:ext cx="2266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Terminal #1 must be</a:t>
            </a:r>
          </a:p>
          <a:p>
            <a:r>
              <a:rPr lang="en-US" altLang="en-US" sz="1800"/>
              <a:t>connected to +2.9V.</a:t>
            </a:r>
          </a:p>
        </p:txBody>
      </p:sp>
      <p:pic>
        <p:nvPicPr>
          <p:cNvPr id="12302" name="Picture 16" descr="C:\Documents and Settings\Greg Byrd\My Documents\ece206\mh-slides\ch03\ch03-pmos.jpg">
            <a:extLst>
              <a:ext uri="{FF2B5EF4-FFF2-40B4-BE49-F238E27FC236}">
                <a16:creationId xmlns:a16="http://schemas.microsoft.com/office/drawing/2014/main" id="{03645912-0BBE-4864-9233-4BAB3A77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4419601"/>
            <a:ext cx="18843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Oval 11">
            <a:extLst>
              <a:ext uri="{FF2B5EF4-FFF2-40B4-BE49-F238E27FC236}">
                <a16:creationId xmlns:a16="http://schemas.microsoft.com/office/drawing/2014/main" id="{4588E5FB-B76E-4D81-8DAE-254BBBA50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2895600" cy="1981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4C15600D-4F08-47B5-894F-63355096D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0A8E180F-E4DA-4E8D-8FA1-3A0ECE2B6C88}" type="slidenum">
              <a:rPr lang="en-US" altLang="en-US" sz="2000"/>
              <a:pPr algn="r"/>
              <a:t>7</a:t>
            </a:fld>
            <a:endParaRPr lang="en-US" altLang="en-US" sz="20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BB80469-767F-49B2-AAD0-DB586B26D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 Gates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C7CC7ED-E4BB-4D31-853A-1B8218F2B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7924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Use switch behavior of MOS transistors</a:t>
            </a:r>
            <a:br>
              <a:rPr lang="en-US" altLang="en-US" dirty="0"/>
            </a:br>
            <a:r>
              <a:rPr lang="en-US" altLang="en-US" dirty="0"/>
              <a:t>to implement logical functions: AND, OR, NOT.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Digital symbols: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recall that we assign a range of analog voltages to each</a:t>
            </a:r>
            <a:br>
              <a:rPr lang="en-US" altLang="en-US" dirty="0"/>
            </a:br>
            <a:r>
              <a:rPr lang="en-US" altLang="en-US" dirty="0"/>
              <a:t>digital (logic) symbol</a:t>
            </a:r>
          </a:p>
          <a:p>
            <a:pPr marL="338138" lvl="1" indent="0">
              <a:lnSpc>
                <a:spcPct val="90000"/>
              </a:lnSpc>
              <a:buNone/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assignment of voltage ranges depends on </a:t>
            </a:r>
            <a:br>
              <a:rPr lang="en-US" altLang="en-US" dirty="0"/>
            </a:br>
            <a:r>
              <a:rPr lang="en-US" altLang="en-US" dirty="0"/>
              <a:t>electrical properties of transistors being used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typical values for "1": +5V, +3.3V, +2.9V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from now on we'll use +2.9V</a:t>
            </a:r>
          </a:p>
        </p:txBody>
      </p:sp>
      <p:pic>
        <p:nvPicPr>
          <p:cNvPr id="14341" name="Picture 5" descr="C:\Documents and Settings\Greg Byrd\My Documents\ece206\mh-slides\ch03\ch03-digital.jpg">
            <a:extLst>
              <a:ext uri="{FF2B5EF4-FFF2-40B4-BE49-F238E27FC236}">
                <a16:creationId xmlns:a16="http://schemas.microsoft.com/office/drawing/2014/main" id="{F7C371A9-DEE2-42A1-A766-D479D047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27637"/>
            <a:ext cx="8662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661B34DE-8D8A-4811-BD5B-60A1FCC7D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25CD2D71-8449-4756-9255-693CC15A839C}" type="slidenum">
              <a:rPr lang="en-US" altLang="en-US" sz="2000"/>
              <a:pPr algn="r"/>
              <a:t>8</a:t>
            </a:fld>
            <a:endParaRPr lang="en-US" altLang="en-US" sz="2000"/>
          </a:p>
        </p:txBody>
      </p:sp>
      <p:sp>
        <p:nvSpPr>
          <p:cNvPr id="15363" name="Rectangle 1026">
            <a:extLst>
              <a:ext uri="{FF2B5EF4-FFF2-40B4-BE49-F238E27FC236}">
                <a16:creationId xmlns:a16="http://schemas.microsoft.com/office/drawing/2014/main" id="{27DFB75B-2D85-4B5C-896C-4156B68C3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CMOS Circuit</a:t>
            </a:r>
          </a:p>
        </p:txBody>
      </p:sp>
      <p:sp>
        <p:nvSpPr>
          <p:cNvPr id="15364" name="Rectangle 1027">
            <a:extLst>
              <a:ext uri="{FF2B5EF4-FFF2-40B4-BE49-F238E27FC236}">
                <a16:creationId xmlns:a16="http://schemas.microsoft.com/office/drawing/2014/main" id="{E74BF1C9-7090-4AB4-B4F4-80453A2435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9900"/>
                </a:solidFill>
              </a:rPr>
              <a:t>Complementary</a:t>
            </a:r>
            <a:r>
              <a:rPr lang="en-US" altLang="en-US" dirty="0"/>
              <a:t> MOS</a:t>
            </a:r>
          </a:p>
          <a:p>
            <a:r>
              <a:rPr lang="en-US" altLang="en-US" dirty="0"/>
              <a:t>Uses both </a:t>
            </a:r>
            <a:r>
              <a:rPr lang="en-US" altLang="en-US" dirty="0">
                <a:solidFill>
                  <a:srgbClr val="009900"/>
                </a:solidFill>
              </a:rPr>
              <a:t>n-type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09900"/>
                </a:solidFill>
              </a:rPr>
              <a:t>p-type</a:t>
            </a:r>
            <a:r>
              <a:rPr lang="en-US" altLang="en-US" dirty="0"/>
              <a:t> MOS transistors</a:t>
            </a:r>
          </a:p>
          <a:p>
            <a:pPr lvl="1"/>
            <a:r>
              <a:rPr lang="en-US" altLang="en-US" dirty="0"/>
              <a:t>p-type</a:t>
            </a:r>
          </a:p>
          <a:p>
            <a:pPr lvl="2"/>
            <a:r>
              <a:rPr lang="en-US" altLang="en-US" dirty="0"/>
              <a:t>Attached to + voltage</a:t>
            </a:r>
          </a:p>
          <a:p>
            <a:pPr lvl="2"/>
            <a:r>
              <a:rPr lang="en-US" altLang="en-US" dirty="0"/>
              <a:t>Pulls output voltage UP when input is zero</a:t>
            </a:r>
          </a:p>
          <a:p>
            <a:pPr lvl="1"/>
            <a:r>
              <a:rPr lang="en-US" altLang="en-US" dirty="0"/>
              <a:t>n-type</a:t>
            </a:r>
          </a:p>
          <a:p>
            <a:pPr lvl="2"/>
            <a:r>
              <a:rPr lang="en-US" altLang="en-US" dirty="0"/>
              <a:t>Attached to GND</a:t>
            </a:r>
          </a:p>
          <a:p>
            <a:pPr lvl="2"/>
            <a:r>
              <a:rPr lang="en-US" altLang="en-US" dirty="0"/>
              <a:t>Pulls output voltage DOWN when input is one</a:t>
            </a:r>
          </a:p>
          <a:p>
            <a:endParaRPr lang="en-US" altLang="en-US" dirty="0"/>
          </a:p>
          <a:p>
            <a:r>
              <a:rPr lang="en-US" altLang="en-US" sz="2000" dirty="0"/>
              <a:t>For all inputs, make sure that output is either connected to GND or to +,</a:t>
            </a:r>
            <a:br>
              <a:rPr lang="en-US" altLang="en-US" sz="2000" dirty="0"/>
            </a:br>
            <a:r>
              <a:rPr lang="en-US" altLang="en-US" sz="2000" dirty="0"/>
              <a:t>but not both!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2">
            <a:extLst>
              <a:ext uri="{FF2B5EF4-FFF2-40B4-BE49-F238E27FC236}">
                <a16:creationId xmlns:a16="http://schemas.microsoft.com/office/drawing/2014/main" id="{80264753-2B92-42B0-9CEA-B811954B5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000"/>
              <a:t>3-</a:t>
            </a:r>
            <a:fld id="{D0CF509A-5B9E-4833-AE1F-F42C8F369028}" type="slidenum">
              <a:rPr lang="en-US" altLang="en-US" sz="2000"/>
              <a:pPr algn="r"/>
              <a:t>9</a:t>
            </a:fld>
            <a:endParaRPr lang="en-US" altLang="en-US" sz="20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5154B2E-7D47-4B6C-8FC0-947AD3DEE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Inverter (NOT Gate)</a:t>
            </a:r>
          </a:p>
        </p:txBody>
      </p:sp>
      <p:graphicFrame>
        <p:nvGraphicFramePr>
          <p:cNvPr id="46129" name="Group 49">
            <a:extLst>
              <a:ext uri="{FF2B5EF4-FFF2-40B4-BE49-F238E27FC236}">
                <a16:creationId xmlns:a16="http://schemas.microsoft.com/office/drawing/2014/main" id="{E9800764-4F2B-4CB6-BCBB-6645245B41AB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724400"/>
          <a:ext cx="1676400" cy="12954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168140818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04189523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712950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 V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2.9 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893270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2.9 V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 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302709"/>
                  </a:ext>
                </a:extLst>
              </a:tr>
            </a:tbl>
          </a:graphicData>
        </a:graphic>
      </p:graphicFrame>
      <p:graphicFrame>
        <p:nvGraphicFramePr>
          <p:cNvPr id="46130" name="Group 50">
            <a:extLst>
              <a:ext uri="{FF2B5EF4-FFF2-40B4-BE49-F238E27FC236}">
                <a16:creationId xmlns:a16="http://schemas.microsoft.com/office/drawing/2014/main" id="{E876FD1C-C68F-4F70-95CA-6174BF997894}"/>
              </a:ext>
            </a:extLst>
          </p:cNvPr>
          <p:cNvGraphicFramePr>
            <a:graphicFrameLocks noGrp="1"/>
          </p:cNvGraphicFramePr>
          <p:nvPr/>
        </p:nvGraphicFramePr>
        <p:xfrm>
          <a:off x="4191000" y="4724400"/>
          <a:ext cx="1524000" cy="12954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75975518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1701084"/>
                    </a:ext>
                  </a:extLst>
                </a:gridCol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912429"/>
                  </a:ext>
                </a:extLst>
              </a:tr>
              <a:tr h="406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840048"/>
                  </a:ext>
                </a:extLst>
              </a:tr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110181"/>
                  </a:ext>
                </a:extLst>
              </a:tr>
            </a:tbl>
          </a:graphicData>
        </a:graphic>
      </p:graphicFrame>
      <p:pic>
        <p:nvPicPr>
          <p:cNvPr id="16406" name="Picture 70" descr="C:\Documents and Settings\Greg Byrd\My Documents\ece206\mh-slides\ch03\ch03-not.jpg">
            <a:extLst>
              <a:ext uri="{FF2B5EF4-FFF2-40B4-BE49-F238E27FC236}">
                <a16:creationId xmlns:a16="http://schemas.microsoft.com/office/drawing/2014/main" id="{5EC011F8-F40E-4083-A453-43435718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447800"/>
            <a:ext cx="29368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Picture 71" descr="C:\Documents and Settings\Greg Byrd\My Documents\ece206\mh-slides\ch03\ch03-not0.jpg">
            <a:extLst>
              <a:ext uri="{FF2B5EF4-FFF2-40B4-BE49-F238E27FC236}">
                <a16:creationId xmlns:a16="http://schemas.microsoft.com/office/drawing/2014/main" id="{A59FA3C9-3BE9-433C-8EC3-24D7EF298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990601"/>
            <a:ext cx="2714625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8" name="Picture 72" descr="C:\Documents and Settings\Greg Byrd\My Documents\ece206\mh-slides\ch03\ch03-not1.jpg">
            <a:extLst>
              <a:ext uri="{FF2B5EF4-FFF2-40B4-BE49-F238E27FC236}">
                <a16:creationId xmlns:a16="http://schemas.microsoft.com/office/drawing/2014/main" id="{97CF7A33-7CA2-485E-9051-2E21697B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62400"/>
            <a:ext cx="2714625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9" name="Text Box 73">
            <a:extLst>
              <a:ext uri="{FF2B5EF4-FFF2-40B4-BE49-F238E27FC236}">
                <a16:creationId xmlns:a16="http://schemas.microsoft.com/office/drawing/2014/main" id="{505D68F5-997D-497E-8C00-98DB14EC6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733801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/>
              <a:t>Truth table</a:t>
            </a:r>
          </a:p>
        </p:txBody>
      </p:sp>
      <p:sp>
        <p:nvSpPr>
          <p:cNvPr id="16410" name="Line 74">
            <a:extLst>
              <a:ext uri="{FF2B5EF4-FFF2-40B4-BE49-F238E27FC236}">
                <a16:creationId xmlns:a16="http://schemas.microsoft.com/office/drawing/2014/main" id="{9BA017BC-3ACD-4DA6-B0DB-EB3134D507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41910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2963</Words>
  <Application>Microsoft Office PowerPoint</Application>
  <PresentationFormat>Widescreen</PresentationFormat>
  <Paragraphs>703</Paragraphs>
  <Slides>47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Franklin Gothic Book</vt:lpstr>
      <vt:lpstr>Garamond</vt:lpstr>
      <vt:lpstr>Verdana</vt:lpstr>
      <vt:lpstr>Office Theme</vt:lpstr>
      <vt:lpstr>Equation</vt:lpstr>
      <vt:lpstr>PowerPoint Presentation</vt:lpstr>
      <vt:lpstr>Chapter 3: Digital Logic Structure</vt:lpstr>
      <vt:lpstr>Transistor: Building Block of Computers</vt:lpstr>
      <vt:lpstr>Simple Switch Circuit</vt:lpstr>
      <vt:lpstr>n-type MOS Transistor</vt:lpstr>
      <vt:lpstr>p-type MOS Transistor</vt:lpstr>
      <vt:lpstr>Logic Gates</vt:lpstr>
      <vt:lpstr>CMOS Circuit</vt:lpstr>
      <vt:lpstr>Inverter (NOT Gate)</vt:lpstr>
      <vt:lpstr>NOR Gate</vt:lpstr>
      <vt:lpstr>OR Gate</vt:lpstr>
      <vt:lpstr>NAND Gate (AND-NOT)</vt:lpstr>
      <vt:lpstr>AND Gate</vt:lpstr>
      <vt:lpstr>Basic Logic Gates</vt:lpstr>
      <vt:lpstr>DeMorgan's Law</vt:lpstr>
      <vt:lpstr>More than 2 Inputs?</vt:lpstr>
      <vt:lpstr>Summary</vt:lpstr>
      <vt:lpstr>Building Functions from Logic Gates</vt:lpstr>
      <vt:lpstr>Decoder</vt:lpstr>
      <vt:lpstr>Multiplexer (MUX)</vt:lpstr>
      <vt:lpstr>Full Adder</vt:lpstr>
      <vt:lpstr>Four-bit Adder</vt:lpstr>
      <vt:lpstr>Logical Completeness</vt:lpstr>
      <vt:lpstr>Combinational vs. Sequential</vt:lpstr>
      <vt:lpstr>R-S Latch: Simple Storage Element</vt:lpstr>
      <vt:lpstr>Clearing the R-S latch</vt:lpstr>
      <vt:lpstr>Setting the R-S Latch</vt:lpstr>
      <vt:lpstr>R-S Latch Summary</vt:lpstr>
      <vt:lpstr>Gated D-Latch</vt:lpstr>
      <vt:lpstr>Register</vt:lpstr>
      <vt:lpstr>Memory</vt:lpstr>
      <vt:lpstr>22 x 3 Memory</vt:lpstr>
      <vt:lpstr>More Memory Details</vt:lpstr>
      <vt:lpstr>State Machine</vt:lpstr>
      <vt:lpstr>Combinational vs. Sequential</vt:lpstr>
      <vt:lpstr>State</vt:lpstr>
      <vt:lpstr>State of Sequential Lock</vt:lpstr>
      <vt:lpstr>State Diagram</vt:lpstr>
      <vt:lpstr>Finite State Machine</vt:lpstr>
      <vt:lpstr>The Clock</vt:lpstr>
      <vt:lpstr>Implementing a Finite State Machine</vt:lpstr>
      <vt:lpstr>Storage: Master-Slave Flipflop</vt:lpstr>
      <vt:lpstr>Storage</vt:lpstr>
      <vt:lpstr>Complete Example</vt:lpstr>
      <vt:lpstr>Traffic Sign State Diagram</vt:lpstr>
      <vt:lpstr>Traffic Sign Truth Tables</vt:lpstr>
      <vt:lpstr>Traffic Sign Logic</vt:lpstr>
    </vt:vector>
  </TitlesOfParts>
  <Company>Aalborg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Peyman Pahlevani</dc:creator>
  <cp:lastModifiedBy>Lasse Drongesen</cp:lastModifiedBy>
  <cp:revision>1</cp:revision>
  <dcterms:created xsi:type="dcterms:W3CDTF">2024-02-09T11:11:42Z</dcterms:created>
  <dcterms:modified xsi:type="dcterms:W3CDTF">2024-06-09T15:11:14Z</dcterms:modified>
</cp:coreProperties>
</file>